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92" r:id="rId1"/>
  </p:sldMasterIdLst>
  <p:notesMasterIdLst>
    <p:notesMasterId r:id="rId53"/>
  </p:notesMasterIdLst>
  <p:sldIdLst>
    <p:sldId id="348" r:id="rId2"/>
    <p:sldId id="380" r:id="rId3"/>
    <p:sldId id="381" r:id="rId4"/>
    <p:sldId id="385" r:id="rId5"/>
    <p:sldId id="383" r:id="rId6"/>
    <p:sldId id="384" r:id="rId7"/>
    <p:sldId id="386" r:id="rId8"/>
    <p:sldId id="387" r:id="rId9"/>
    <p:sldId id="388" r:id="rId10"/>
    <p:sldId id="389" r:id="rId11"/>
    <p:sldId id="390" r:id="rId12"/>
    <p:sldId id="391" r:id="rId13"/>
    <p:sldId id="392" r:id="rId14"/>
    <p:sldId id="393" r:id="rId15"/>
    <p:sldId id="396" r:id="rId16"/>
    <p:sldId id="397" r:id="rId17"/>
    <p:sldId id="399" r:id="rId18"/>
    <p:sldId id="400" r:id="rId19"/>
    <p:sldId id="409" r:id="rId20"/>
    <p:sldId id="401" r:id="rId21"/>
    <p:sldId id="402" r:id="rId22"/>
    <p:sldId id="406" r:id="rId23"/>
    <p:sldId id="403" r:id="rId24"/>
    <p:sldId id="407" r:id="rId25"/>
    <p:sldId id="408" r:id="rId26"/>
    <p:sldId id="410" r:id="rId27"/>
    <p:sldId id="412" r:id="rId28"/>
    <p:sldId id="413" r:id="rId29"/>
    <p:sldId id="416" r:id="rId30"/>
    <p:sldId id="414" r:id="rId31"/>
    <p:sldId id="415" r:id="rId32"/>
    <p:sldId id="417" r:id="rId33"/>
    <p:sldId id="418" r:id="rId34"/>
    <p:sldId id="419" r:id="rId35"/>
    <p:sldId id="426" r:id="rId36"/>
    <p:sldId id="427" r:id="rId37"/>
    <p:sldId id="421" r:id="rId38"/>
    <p:sldId id="422" r:id="rId39"/>
    <p:sldId id="423" r:id="rId40"/>
    <p:sldId id="424" r:id="rId41"/>
    <p:sldId id="425" r:id="rId42"/>
    <p:sldId id="428" r:id="rId43"/>
    <p:sldId id="429" r:id="rId44"/>
    <p:sldId id="430" r:id="rId45"/>
    <p:sldId id="431" r:id="rId46"/>
    <p:sldId id="432" r:id="rId47"/>
    <p:sldId id="433" r:id="rId48"/>
    <p:sldId id="434" r:id="rId49"/>
    <p:sldId id="365" r:id="rId50"/>
    <p:sldId id="359" r:id="rId51"/>
    <p:sldId id="356" r:id="rId52"/>
  </p:sldIdLst>
  <p:sldSz cx="27432000" cy="6858000"/>
  <p:notesSz cx="6858000" cy="9144000"/>
  <p:embeddedFontLst>
    <p:embeddedFont>
      <p:font typeface="Georgia" pitchFamily="18" charset="0"/>
      <p:regular r:id="rId54"/>
      <p:bold r:id="rId55"/>
      <p:italic r:id="rId56"/>
      <p:boldItalic r:id="rId57"/>
    </p:embeddedFont>
    <p:embeddedFont>
      <p:font typeface="Calibri" pitchFamily="34" charset="0"/>
      <p:regular r:id="rId58"/>
      <p:bold r:id="rId59"/>
      <p:italic r:id="rId60"/>
      <p:boldItalic r:id="rId61"/>
    </p:embeddedFont>
    <p:embeddedFont>
      <p:font typeface="ＭＳ Ｐゴシック" pitchFamily="34" charset="-128"/>
      <p:regular r:id="rId62"/>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6699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562" autoAdjust="0"/>
    <p:restoredTop sz="85500" autoAdjust="0"/>
  </p:normalViewPr>
  <p:slideViewPr>
    <p:cSldViewPr>
      <p:cViewPr>
        <p:scale>
          <a:sx n="55" d="100"/>
          <a:sy n="55" d="100"/>
        </p:scale>
        <p:origin x="-78" y="-210"/>
      </p:cViewPr>
      <p:guideLst>
        <p:guide orient="horz" pos="2160"/>
        <p:guide pos="864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F3F53D-CCC4-4F42-B875-65DDC1F1F9D1}" type="datetimeFigureOut">
              <a:rPr lang="en-US" smtClean="0"/>
              <a:pPr/>
              <a:t>4/13/2009</a:t>
            </a:fld>
            <a:endParaRPr lang="en-US"/>
          </a:p>
        </p:txBody>
      </p:sp>
      <p:sp>
        <p:nvSpPr>
          <p:cNvPr id="4" name="Slide Image Placeholder 3"/>
          <p:cNvSpPr>
            <a:spLocks noGrp="1" noRot="1" noChangeAspect="1"/>
          </p:cNvSpPr>
          <p:nvPr>
            <p:ph type="sldImg" idx="2"/>
          </p:nvPr>
        </p:nvSpPr>
        <p:spPr>
          <a:xfrm>
            <a:off x="-3429000" y="685800"/>
            <a:ext cx="1371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8948CE-0931-449D-8BC6-0254FE51588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an inverse relationship between information and both time and money. The level of information any given team has on the project inversely equates to more efficient production rates and fewer delays from RFIs or hidden conditions. More efficient production rates relate directly to that portion of labor requiring less time for completion. If the job is completed faster, fewer resources need to be dedicated to the work and that aspect of the construction costs less as manpower and resources are used more efficiently.</a:t>
            </a:r>
          </a:p>
          <a:p>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13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kern="1200" baseline="0" dirty="0" smtClean="0">
                <a:solidFill>
                  <a:schemeClr val="tx1"/>
                </a:solidFill>
                <a:latin typeface="+mn-lt"/>
                <a:ea typeface="+mn-ea"/>
                <a:cs typeface="+mn-cs"/>
              </a:rPr>
              <a:t>The average scan could capture enough data in roughly 2 or 3 days. While the laser survey can cost as much as 4 times the price of a conventional survey, the detail is unbeatable and time it takes to manipulate that data into a 3D model still allows for an earlier finish than using traditional methods. If architects or engineers invest in the type of people that can work the specific software, then the surveyor would just need to capture the data for a day or two at a reasonable rate and deliver it to the designers. That whole design process just eliminated nearly 4 or 5 whole weeks. With a general conditions cost of approximately $30K per week, the added first cost of the laser surveying would pay for itself in a matter of days. </a:t>
            </a:r>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kern="1200" baseline="0" dirty="0" smtClean="0">
                <a:solidFill>
                  <a:schemeClr val="tx1"/>
                </a:solidFill>
                <a:latin typeface="+mn-lt"/>
                <a:ea typeface="+mn-ea"/>
                <a:cs typeface="+mn-cs"/>
              </a:rPr>
              <a:t>Experiencing Synergy Through The Information-Time-Money Relationship Based on his experiences, Rob Duranczyk of Wade Trim, admits that communication between disciplines is poor. Within the surveying field, those professionals know their lingo and understand their criteria. Part of the problem always seems to be the lack of communication and coordination that is done prior to the start of a project. If an owner were to schedule a kickoff meeting prior to the design stage all parties could be on the same page from the start. Teams could be introduced and as a unit they could discuss where they expect problems to arise from. This is where Rob believes the true cost savings lie; early communication has the most potential for financial gain. This is only further supported by the Cost Influence curve below that shows if the owner waits too late to encourage team work between the various parties involved, then their level of influence drastically diminishes as the projects gains momentum. </a:t>
            </a:r>
          </a:p>
          <a:p>
            <a:endParaRPr lang="en-US" sz="1200" i="0" kern="1200" baseline="0" dirty="0" smtClean="0">
              <a:solidFill>
                <a:schemeClr val="tx1"/>
              </a:solidFill>
              <a:latin typeface="+mn-lt"/>
              <a:ea typeface="+mn-ea"/>
              <a:cs typeface="+mn-cs"/>
            </a:endParaRPr>
          </a:p>
          <a:p>
            <a:r>
              <a:rPr lang="en-US" sz="1200" i="0" kern="1200" baseline="0" dirty="0" smtClean="0">
                <a:solidFill>
                  <a:schemeClr val="tx1"/>
                </a:solidFill>
                <a:latin typeface="+mn-lt"/>
                <a:ea typeface="+mn-ea"/>
                <a:cs typeface="+mn-cs"/>
              </a:rPr>
              <a:t>In the world of surveying, professionals get to be involved with designers as well as builders. In fact surveyors tend to be well-versed in all the difference disciplines involved on a construction project. The owner is ultimately their client but they‘re generally contracted with the CM. For surveyors, communication is key and a little coordination ahead of time can go a long way to save the owner money and expedite the project. If laser scanning can be implemented earlier, then the architects and the civil engineers can be working together sooner ensuring that both parties know the scope of the project and understand exactly what they need to accomplish at each stage in construction. By getting on the same page at first there are no longer assumptions that only one party understands. The technology takes the guesswork out of the job and allows the building‘s data to speak for itself. According to </a:t>
            </a:r>
            <a:r>
              <a:rPr lang="en-US" sz="1200" i="0" kern="1200" baseline="0" dirty="0" err="1" smtClean="0">
                <a:solidFill>
                  <a:schemeClr val="tx1"/>
                </a:solidFill>
                <a:latin typeface="+mn-lt"/>
                <a:ea typeface="+mn-ea"/>
                <a:cs typeface="+mn-cs"/>
              </a:rPr>
              <a:t>Langan</a:t>
            </a:r>
            <a:r>
              <a:rPr lang="en-US" sz="1200" i="0" kern="1200" baseline="0" dirty="0" smtClean="0">
                <a:solidFill>
                  <a:schemeClr val="tx1"/>
                </a:solidFill>
                <a:latin typeface="+mn-lt"/>
                <a:ea typeface="+mn-ea"/>
                <a:cs typeface="+mn-cs"/>
              </a:rPr>
              <a:t> Engineering, the real cost savings comes from having in house professionals that know how to interpret and handle the data that comes from the scanners. The cost of running the laser survey on site is considerably cheaper than the time and labor it takes to turn that information into a workable 3D design file. On one job, </a:t>
            </a:r>
            <a:r>
              <a:rPr lang="en-US" sz="1200" i="0" kern="1200" baseline="0" dirty="0" err="1" smtClean="0">
                <a:solidFill>
                  <a:schemeClr val="tx1"/>
                </a:solidFill>
                <a:latin typeface="+mn-lt"/>
                <a:ea typeface="+mn-ea"/>
                <a:cs typeface="+mn-cs"/>
              </a:rPr>
              <a:t>Langan</a:t>
            </a:r>
            <a:r>
              <a:rPr lang="en-US" sz="1200" i="0" kern="1200" baseline="0" dirty="0" smtClean="0">
                <a:solidFill>
                  <a:schemeClr val="tx1"/>
                </a:solidFill>
                <a:latin typeface="+mn-lt"/>
                <a:ea typeface="+mn-ea"/>
                <a:cs typeface="+mn-cs"/>
              </a:rPr>
              <a:t> built a BIM model directly from their 3D scans that helped virtually identify 3500 minor conflicts and 500 major conflicts on their project without ever stepping on site. All 4000 conflicts were able to be resolved in the virtual realm before the start of construction – each conflict was expected to require $7500 to resolve. Thanks to the implementation of 3D surveying on the project, the owner estimates that they saved over $500,000 from avoiding the onsite coordination struggles. The additional cost of using 3D scanning in lieu of traditional surveying easily paid for itself before the project even finished. </a:t>
            </a:r>
            <a:endParaRPr lang="en-US" i="0" dirty="0" smtClean="0"/>
          </a:p>
          <a:p>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Conclusion </a:t>
            </a:r>
          </a:p>
          <a:p>
            <a:r>
              <a:rPr lang="en-US" sz="1200" i="0" kern="1200" baseline="0" dirty="0" smtClean="0">
                <a:solidFill>
                  <a:schemeClr val="tx1"/>
                </a:solidFill>
                <a:latin typeface="+mn-lt"/>
                <a:ea typeface="+mn-ea"/>
                <a:cs typeface="+mn-cs"/>
              </a:rPr>
              <a:t>There is an inverse relationship between information and both time and money. The level of information any given team has on the project inversely equates to more efficient production rates and fewer delays from RFIs or hidden conditions. More efficient production rates relate directly to that portion of labor requiring less time for completion. If the job is completed faster, fewer resources need to be dedicated to the work and that aspect of the construction costs less as manpower and resources are used more efficiently. Therefore, had the initial surveying period implemented the use of 3D scanning technology, there would‘ve been much more information for the designers and the builders to work from. Without doubt, that increase in information would‘ve brought upon substantial time and money savings that would‘ve definitely benefited a project that suffered from endless setbacks. </a:t>
            </a:r>
          </a:p>
          <a:p>
            <a:r>
              <a:rPr lang="en-US" sz="1200" i="0" kern="1200" baseline="0" dirty="0" smtClean="0">
                <a:solidFill>
                  <a:schemeClr val="tx1"/>
                </a:solidFill>
                <a:latin typeface="+mn-lt"/>
                <a:ea typeface="+mn-ea"/>
                <a:cs typeface="+mn-cs"/>
              </a:rPr>
              <a:t>In order to further optimize the situation, the owner should have engaged all parties at the earliest stage of this project to encourage proper communication, teamwork, and mutual support. As mentioned by Ryan Darling of Darling Surveying in Arizona, in order to utilize 3D mapping in all of its money savings capabilities, everyone must be on board from the beginning. Enabling multiple end-users to interface with the point-cloud early on will accelerate everyone‘s work and encourage teamwork from the start. It is evident, the frequent interaction and communication between all parties involved would have grown into a synergy, having every team take the initiative to expedite the work by encouraging quick and efficient communication at every step of the way. In this situation, each party would benefit from their mutual success leading to an outcome far greater for the whole than the sum of the individual successes reached on their own. </a:t>
            </a:r>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27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28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29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30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Within the recent years, Southland Industries, located in the Northern Virginia area, designed a brand new type of mechanical system. The Fan-Powered Induction Units (FPIU) consists of two boxes, one large and one small. The large box acts as the mixing zone where the indoor air meets the outdoor supply air after being filtered and passed through the cooling coil. The mixed air in the large box is then drawn into the small box where it is discharged back into the space via the ECM motor.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beauty of this system is that all of the conditioning and mixing happens on the spot, not in the mechanical space a significant distance away. In addition, there is no need for return air duct because the indoor air is circulated locally with the outdoor air that is supplied to each unit. Due to the location of the cooling coil in each unit, there needs to be supply and return chilled water as well as hot water. This is an added cost but it is quickly outweighed in comparison to the cost savings associated with not requiring return duct. Additionally, this design no longer requires a V-VAV unit on each floor and due to a significant decrease in load, there root-top AHU gets significantly smaller.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FPIU represents a considerable first-cost savings because so much of the previously designed equipment is no longer required. There is an additional energy usage due to the constant use of the ECM motor but by utilizing an enthalpy wheel, the energy is recycled and the potential for increased energy usage becomes a ‗wash‘. Designing with the FPIU system is extremely flexible, because the only requirement is that a box is located to serve an area of space between 400 to 800ft2. Additionally, this system is great for a Tenant-Fit-Out (TFO) because they can design to number and location of the units to precisely the needed amount. The plan view below displays how these FPIUs are generally arranged in a long column.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Due the lack of return duct, there is a significant volume of ceiling plenum space that can be recaptured for architectural design. Each unit measures 30‖ wide, roughly 5ft long, but only hangs down 18‖ from the ceiling. With the creation of a vertical bulkhead along the outside edge of the units, the air can be supplied into the room without requiring row of ductwork. Fig 24 below shows the plenum diagram for the as-built VAV traditional system. The whole mechanical design revolved around the necessity to create the largest ceiling height as possible, which resulted in being 9 ft high.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comparing the two diagrams, the former requires a 9ft ceiling height throughout the entire floor to provide space for the comprehensive duct work and lighting systems. The latter clearly shows that the majority of the plenum space can be recaptured an opened up to allow an additional 18-24‖ of ceiling height in the regions void of an FPIU unit. All of the plenum space that was being used to house duct work in the original design can be opened up to provide higher ceiling heights, added day lighting, and a more pleasing architectural ambiance. In the images below, this bulkhead can be seen running in a column down the center of this building‘s wing. On either side of the bulkhead the ceiling height is raised providing the feeling of more open space coupled with additional </a:t>
            </a:r>
            <a:r>
              <a:rPr lang="en-US" sz="1200" kern="1200" baseline="0" dirty="0" err="1" smtClean="0">
                <a:solidFill>
                  <a:schemeClr val="tx1"/>
                </a:solidFill>
                <a:latin typeface="+mn-lt"/>
                <a:ea typeface="+mn-ea"/>
                <a:cs typeface="+mn-cs"/>
              </a:rPr>
              <a:t>daylighting</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r>
              <a:rPr lang="en-US" sz="1200" i="1" kern="1200" baseline="0" dirty="0" smtClean="0">
                <a:solidFill>
                  <a:schemeClr val="tx1"/>
                </a:solidFill>
                <a:latin typeface="+mn-lt"/>
                <a:ea typeface="+mn-ea"/>
                <a:cs typeface="+mn-cs"/>
              </a:rPr>
              <a:t>Benefits While the original VAV design satisfies the demands of the project, it provides Square 320 with little benefit in the long run in terms of energy savings over time. Additionally, the move to away from the V-VAV units equates into a significant first-cost reduction as well. The FPIU units offer a wealth of added benefits without any real negatives for the project. From the construction management perspective there is significant cost savings in equipment &amp; duct, energy savings with better performance, simplified coordination of the plenum space between different trades, and higher ceilings with added day lighting just to name a few. In addition, from the mechanical perspective, this system provides high velocity supply air with high Indoor Air Quality, increased ventilation effectiveness, and all the manufactures are local and easily interchangeable. </a:t>
            </a:r>
            <a:r>
              <a:rPr lang="en-US" sz="1200" i="1" kern="1200" baseline="0" smtClean="0">
                <a:solidFill>
                  <a:schemeClr val="tx1"/>
                </a:solidFill>
                <a:latin typeface="+mn-lt"/>
                <a:ea typeface="+mn-ea"/>
                <a:cs typeface="+mn-cs"/>
              </a:rPr>
              <a:t>There is good reason to believe that making the design switch from the traditional VAV system to Southland Industries‘ FPIU units greatly benefit the Square 320 project and potentially provide an opportunity to recapture a portion of the $1.6M added cost that resulted from the basement expansion. </a:t>
            </a:r>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Forward Thinking = asking the right questions, where will things go wrong?  Thinking critically…</a:t>
            </a:r>
          </a:p>
          <a:p>
            <a:r>
              <a:rPr lang="en-US" dirty="0" smtClean="0"/>
              <a:t>Willing to utilize</a:t>
            </a:r>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14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32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Conclusions </a:t>
            </a:r>
          </a:p>
          <a:p>
            <a:r>
              <a:rPr lang="en-US" sz="1200" i="0" kern="1200" baseline="0" dirty="0" smtClean="0">
                <a:solidFill>
                  <a:schemeClr val="tx1"/>
                </a:solidFill>
                <a:latin typeface="+mn-lt"/>
                <a:ea typeface="+mn-ea"/>
                <a:cs typeface="+mn-cs"/>
              </a:rPr>
              <a:t>There are many benefits to this type of system, many of which have already been covered. But specifically with the redesign of the Tower and Historical floors, the FPIU can give back a considerable amount of the lost plenum space taken up by the previous design. Higher ceilings are especially important in the Washington, DC area where building heights are strictly monitored but having more ceiling to floor height is a considerable architectural advantage for to the tenants; there‘s even a good chance that the owner might charge a premium for the office space, especially when it feels spacious. Additional opportunities for cost savings in regards to this specific project would be with the elimination of 12 SCUs where one is on each of the tower floors. Those big pieces of equipment are no longer necessary because all of the air-mixing, heating, and cooling occurs inside each of the FPIUs. This will save you the first cost of the equipment, paying the utilities to run it, and last but not least, you will get back some additional rentable space on each level. More floor space means more income for the owner. In terms of the as-built mechanical design, more in-depth research was done looking into the design of the ductwork alone, and there were considerable concerns that many industry professionals mentioned in terms of the ductwork design. The sizing and design of the ductwork doesn‘t seem like it will work very well. This is due to the bizarre series of ductwork aspect ratios (duct width divided by duct depth) that are absolutely awful. For example, with 92x8 duct, the aspect ratio is 11.5:1. For 72x8 it‘s 9:1. And for 50x8, it‘s 6:1. The general rule of thumb, as passed on to me from industry professionals, is the ideal aspect ratio is 1:1. For this reason, Southland uses round duct in these situations as their standard. This is also partially due to the fact that round duct is easier to install in the field, too. The max aspect ratio one should ever use is 4:1. As the estimates and typical floor plans show, a lot of the big duct mains are a lot worse than that. The goal of the original design was obviously to use as little depth as possible, but in turn their design greatly affects airflow for the worse. It restricts it first of all, and it will probably end up ―starving‖ the boxes since there‘s a good chance they won‘t get enough air flow at all. Additionally, with duct sizes as large as 120x7, the entire coordination process becomes extremely challenging when you are trying to install conduit, lighting, data cables but you can‘t because you can barely work behind the 10ft wide duct. While I‘m not the expert, I know enough to say the as-built duct design is really poor. The FPIU system only requires a single line of ductwork, open air, and as noted above, the ductwork from the design is no bigger than 12‖x12‖. For that reason and the many that precede it, the FPIU system is the best alternative for a poorly designed VAV system. </a:t>
            </a:r>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Why is emotional intelligence especially poignant in the construction industry? In a technical industry like construction, workers and managers alike will not always be able to understand or even articulate all the inherent details and specifics of the job. This is where teamwork and healthy communication are vital to the success of the project. If members of the team were to have significant challenges with deficiencies in specific EQ areas, this would become evident in their communication and would hinder their progress. As Brent Darnell says in his book, </a:t>
            </a:r>
            <a:r>
              <a:rPr lang="en-US" sz="1200" i="1" kern="1200" baseline="0" dirty="0" smtClean="0">
                <a:solidFill>
                  <a:schemeClr val="tx1"/>
                </a:solidFill>
                <a:latin typeface="+mn-lt"/>
                <a:ea typeface="+mn-ea"/>
                <a:cs typeface="+mn-cs"/>
              </a:rPr>
              <a:t>The People-Profit Connection, the people who excel are the ones with higher levels of emotional intelligence. Technical skills are referred to as the ‗price of entry‘ but emotional intelligence is vital for ongoing success. In a similar way, the EQ assessment, if taken by an entire team, can brings to light the current conditions of a project like the working relationships or the current challenges and issues the project is facing. It is for this reason especially, that EQ can be a very effective managing tool in the industry and on the job site. Some of the challenges with working relationships on a jobsite are not easily noticed at first and potentially can lead to significant delays with financial implications. The power of the EQ assessments come to play in that a routine retesting of a construction team and can first gauge the condition of the relationships and second the progress of those individuals to strengthen the relationships. In this way, the EQ assessment can become a monitoring tool keeping a figure on the ‗pulse‘ of a project based on what kinds of feedback the tests are providing. Based on the research of C.J. Butler, P.S. </a:t>
            </a:r>
            <a:r>
              <a:rPr lang="en-US" sz="1200" i="1" kern="1200" baseline="0" dirty="0" err="1" smtClean="0">
                <a:solidFill>
                  <a:schemeClr val="tx1"/>
                </a:solidFill>
                <a:latin typeface="+mn-lt"/>
                <a:ea typeface="+mn-ea"/>
                <a:cs typeface="+mn-cs"/>
              </a:rPr>
              <a:t>Chinowsky</a:t>
            </a:r>
            <a:r>
              <a:rPr lang="en-US" sz="1200" i="1" kern="1200" baseline="0" dirty="0" smtClean="0">
                <a:solidFill>
                  <a:schemeClr val="tx1"/>
                </a:solidFill>
                <a:latin typeface="+mn-lt"/>
                <a:ea typeface="+mn-ea"/>
                <a:cs typeface="+mn-cs"/>
              </a:rPr>
              <a:t>, and R.Y. </a:t>
            </a:r>
            <a:r>
              <a:rPr lang="en-US" sz="1200" i="1" kern="1200" baseline="0" dirty="0" err="1" smtClean="0">
                <a:solidFill>
                  <a:schemeClr val="tx1"/>
                </a:solidFill>
                <a:latin typeface="+mn-lt"/>
                <a:ea typeface="+mn-ea"/>
                <a:cs typeface="+mn-cs"/>
              </a:rPr>
              <a:t>Sunindijo</a:t>
            </a:r>
            <a:r>
              <a:rPr lang="en-US" sz="1200" i="1" kern="1200" baseline="0" dirty="0" smtClean="0">
                <a:solidFill>
                  <a:schemeClr val="tx1"/>
                </a:solidFill>
                <a:latin typeface="+mn-lt"/>
                <a:ea typeface="+mn-ea"/>
                <a:cs typeface="+mn-cs"/>
              </a:rPr>
              <a:t>, construction industry professionals with higher EQ scores tend to be better communicators, more proactive leaders, and stronger delegators. These are very valuable traits that help to drive the progress of a construction project. If intentionally monitored and developed, possessing these traits brings upon </a:t>
            </a:r>
          </a:p>
          <a:p>
            <a:endParaRPr lang="en-US" sz="1200" i="1" kern="1200" baseline="0" dirty="0" smtClean="0">
              <a:solidFill>
                <a:schemeClr val="tx1"/>
              </a:solidFill>
              <a:latin typeface="+mn-lt"/>
              <a:ea typeface="+mn-ea"/>
              <a:cs typeface="+mn-cs"/>
            </a:endParaRPr>
          </a:p>
          <a:p>
            <a:endParaRPr lang="en-US" sz="1200" i="1" kern="1200" baseline="0" dirty="0" smtClean="0">
              <a:solidFill>
                <a:schemeClr val="tx1"/>
              </a:solidFill>
              <a:latin typeface="+mn-lt"/>
              <a:ea typeface="+mn-ea"/>
              <a:cs typeface="+mn-cs"/>
            </a:endParaRPr>
          </a:p>
          <a:p>
            <a:r>
              <a:rPr lang="en-US" sz="1200" b="1" i="1" kern="1200" baseline="0" dirty="0" smtClean="0">
                <a:solidFill>
                  <a:schemeClr val="tx1"/>
                </a:solidFill>
                <a:latin typeface="+mn-lt"/>
                <a:ea typeface="+mn-ea"/>
                <a:cs typeface="+mn-cs"/>
              </a:rPr>
              <a:t>Slide Right</a:t>
            </a:r>
          </a:p>
          <a:p>
            <a:r>
              <a:rPr lang="en-US" sz="1200" kern="1200" baseline="0" dirty="0" smtClean="0">
                <a:solidFill>
                  <a:schemeClr val="tx1"/>
                </a:solidFill>
                <a:latin typeface="+mn-lt"/>
                <a:ea typeface="+mn-ea"/>
                <a:cs typeface="+mn-cs"/>
              </a:rPr>
              <a:t>With this typical profile, most CMs are interpreted to be aggressive and independent to the extreme where they no longer ask for help, listen to others‘ input, or involve people in the decision making. Additionally, without the interpersonal skills to counteract their aggressive and assertive nature, these strengths can quickly counteract their progress and hinder their success. The goal for anyone is to have a balance across the board without a lot of relative differences that stick out among the rest. </a:t>
            </a:r>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35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Why is emotional intelligence especially poignant in the construction industry? In a technical industry like construction, workers and managers alike will not always be able to understand or even articulate all the inherent details and specifics of the job. This is where teamwork and healthy communication are vital to the success of the project. If members of the team were to have significant challenges with deficiencies in specific EQ areas, this would become evident in their communication and would hinder their progress. As Brent Darnell says in his book, </a:t>
            </a:r>
            <a:r>
              <a:rPr lang="en-US" sz="1200" i="1" kern="1200" baseline="0" dirty="0" smtClean="0">
                <a:solidFill>
                  <a:schemeClr val="tx1"/>
                </a:solidFill>
                <a:latin typeface="+mn-lt"/>
                <a:ea typeface="+mn-ea"/>
                <a:cs typeface="+mn-cs"/>
              </a:rPr>
              <a:t>The People-Profit Connection, the people who excel are the ones with higher levels of emotional intelligence. Technical skills are referred to as the ‗price of entry‘ but emotional intelligence is vital for ongoing success. In a similar way, the EQ assessment, if taken by an entire team, can brings to light the current conditions of a project like the working relationships or the current challenges and issues the project is facing. It is for this reason especially, that EQ can be a very effective managing tool in the industry and on the job site. Some of the challenges with working relationships on a jobsite are not easily noticed at first and potentially can lead to significant delays with financial implications. The power of the EQ assessments come to play in that a routine retesting of a construction team and can first gauge the condition of the relationships and second the progress of those individuals to strengthen the relationships. In this way, the EQ assessment can become a monitoring tool keeping a figure on the ‗pulse‘ of a project based on what kinds of feedback the tests are providing. Based on the research of C.J. Butler, P.S. </a:t>
            </a:r>
            <a:r>
              <a:rPr lang="en-US" sz="1200" i="1" kern="1200" baseline="0" dirty="0" err="1" smtClean="0">
                <a:solidFill>
                  <a:schemeClr val="tx1"/>
                </a:solidFill>
                <a:latin typeface="+mn-lt"/>
                <a:ea typeface="+mn-ea"/>
                <a:cs typeface="+mn-cs"/>
              </a:rPr>
              <a:t>Chinowsky</a:t>
            </a:r>
            <a:r>
              <a:rPr lang="en-US" sz="1200" i="1" kern="1200" baseline="0" dirty="0" smtClean="0">
                <a:solidFill>
                  <a:schemeClr val="tx1"/>
                </a:solidFill>
                <a:latin typeface="+mn-lt"/>
                <a:ea typeface="+mn-ea"/>
                <a:cs typeface="+mn-cs"/>
              </a:rPr>
              <a:t>, and R.Y. </a:t>
            </a:r>
            <a:r>
              <a:rPr lang="en-US" sz="1200" i="1" kern="1200" baseline="0" dirty="0" err="1" smtClean="0">
                <a:solidFill>
                  <a:schemeClr val="tx1"/>
                </a:solidFill>
                <a:latin typeface="+mn-lt"/>
                <a:ea typeface="+mn-ea"/>
                <a:cs typeface="+mn-cs"/>
              </a:rPr>
              <a:t>Sunindijo</a:t>
            </a:r>
            <a:r>
              <a:rPr lang="en-US" sz="1200" i="1" kern="1200" baseline="0" dirty="0" smtClean="0">
                <a:solidFill>
                  <a:schemeClr val="tx1"/>
                </a:solidFill>
                <a:latin typeface="+mn-lt"/>
                <a:ea typeface="+mn-ea"/>
                <a:cs typeface="+mn-cs"/>
              </a:rPr>
              <a:t>, construction industry professionals with higher EQ scores tend to be better communicators, more proactive leaders, and stronger delegators. These are very valuable traits that help to drive the progress of a construction project. If intentionally monitored and developed, possessing these traits brings upon </a:t>
            </a:r>
          </a:p>
          <a:p>
            <a:endParaRPr lang="en-US" sz="1200" i="1" kern="1200" baseline="0" dirty="0" smtClean="0">
              <a:solidFill>
                <a:schemeClr val="tx1"/>
              </a:solidFill>
              <a:latin typeface="+mn-lt"/>
              <a:ea typeface="+mn-ea"/>
              <a:cs typeface="+mn-cs"/>
            </a:endParaRPr>
          </a:p>
          <a:p>
            <a:endParaRPr lang="en-US" sz="1200" i="1" kern="1200" baseline="0" dirty="0" smtClean="0">
              <a:solidFill>
                <a:schemeClr val="tx1"/>
              </a:solidFill>
              <a:latin typeface="+mn-lt"/>
              <a:ea typeface="+mn-ea"/>
              <a:cs typeface="+mn-cs"/>
            </a:endParaRPr>
          </a:p>
          <a:p>
            <a:r>
              <a:rPr lang="en-US" sz="1200" b="1" i="1" kern="1200" baseline="0" dirty="0" smtClean="0">
                <a:solidFill>
                  <a:schemeClr val="tx1"/>
                </a:solidFill>
                <a:latin typeface="+mn-lt"/>
                <a:ea typeface="+mn-ea"/>
                <a:cs typeface="+mn-cs"/>
              </a:rPr>
              <a:t>Slide Right</a:t>
            </a:r>
          </a:p>
          <a:p>
            <a:r>
              <a:rPr lang="en-US" sz="1200" kern="1200" baseline="0" dirty="0" smtClean="0">
                <a:solidFill>
                  <a:schemeClr val="tx1"/>
                </a:solidFill>
                <a:latin typeface="+mn-lt"/>
                <a:ea typeface="+mn-ea"/>
                <a:cs typeface="+mn-cs"/>
              </a:rPr>
              <a:t>With this typical profile, most CMs are interpreted to be aggressive and independent to the extreme where they no longer ask for help, listen to others‘ input, or involve people in the decision making. Additionally, without the interpersonal skills to counteract their aggressive and assertive nature, these strengths can quickly counteract their progress and hinder their success. The goal for anyone is to have a balance across the board without a lot of relative differences that stick out among the rest. </a:t>
            </a:r>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36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37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38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dirty="0" smtClean="0"/>
              <a:t>Summary of Findings Overall, based on the written response portion of the surveys, the first obvious side-effect from the Square 320 project is the existence of strained working relationships contrasted with the concurring feeling that all parties were very proud of their work and of the project. That speaks a lot about the industry, that individuals expect projects to be hard and troublesome even though working on construction projects doesn‘t have to be. </a:t>
            </a:r>
          </a:p>
          <a:p>
            <a:r>
              <a:rPr lang="en-US" sz="1200" dirty="0" smtClean="0"/>
              <a:t>What tends to be most interesting is that as a group, the combination of the low stress tolerance, low impulse control, with the lower optimism and lower self-actualization clearly shows the burnout profile. The results indicate that the people involved on this project are tired and worn-out with only a slight difference between the field and office teams, being that those on site show a relatively higher sense of self-actualization and optimism than the other team. Now, one must keep in mind that this remains a simple evaluation. Only a small sampling of 8 people was surveyed and as a result the data cannot possibly be statistically verifiable. Additionally, the survey is not as in-depth as the 130+ Bar-On EQ-I survey used in most research. However, there is still value in the relative differences that the results display, even though they are not absolute numbers. </a:t>
            </a:r>
          </a:p>
          <a:p>
            <a:r>
              <a:rPr lang="en-US" sz="1200" dirty="0" smtClean="0"/>
              <a:t>What‘s most important is that the relative values show the individual what they should pay attention and where they have room to develop. High self-regard, independence, and self-awareness, when combined with lower empathy and interpersonal relationship skills tends to be a recipe disaster. While the results are just a relative distance on the 1-15 scale, the general overview stands that same, that as a team, these professionals are not very strong in their relationship skills. This can be especially seen with the office team where their average empathy, self-awareness, and happiness scores are considerably lower than those of the field team. It is evident in the scores that the office team is strained, frustrated and tired. This is very typical of the Construction Management community in many ways. It is also worth mentioning that the more senior members, at least with the office team, tend to have much more balanced profiles. As discussed earlier from </a:t>
            </a:r>
            <a:r>
              <a:rPr lang="en-US" sz="1200" i="1" dirty="0" smtClean="0"/>
              <a:t>The People-Profit Connection, as professionals gain more experience and mature in the industry, their EQ profile gets stronger with age, especially in the weaker areas. Unlike other testing whether it is IQ or Myers-Brigs, the EQ test is a reflection of the present time. It is a reflection of the project at the moment the survey is taken and the results of each individual can potentially be swayed significantly in many ways. For example, if an individual was currently working on a part of the project that required the help of a few people and the supervision of one, this person would show a very low score for independence. That same person, if put on a smaller task alone, would see their independence score take a significant jump up. As a result, by collecting the data and interpreting the results, we tend to get a very honest look into the general mood and attitude of the project at that moment in time. Furthermore, the other varying aspect is what is going on outside of the work in the lives of each of the individuals. There‘s no possible way to know that for sure but one can surmise and there‘s always room for conjecture. It appears as though the field is in a better position for success and enjoyment on this project. It‘s difficult to place exactly why but perhaps the field individuals just feel as though they can handle the pressures better. Both groups have low stress tolerance but those in the field appear more optimistic and more self-aware of themselves so they know better how to deal with the stress. Perhaps the office guys are just too bogged down with handling the communication and relationship problems the project faces and now that they are a couple months away from completion they are just burnt out. Additionally, to some extent the field team might feel like they‘ve been ‗thrown to the wolves‘, forced into a challenging project with limited information and bad communication. </a:t>
            </a:r>
            <a:endParaRPr lang="en-US" sz="1200" dirty="0" smtClean="0">
              <a:latin typeface="Georgia" pitchFamily="18" charset="0"/>
            </a:endParaRPr>
          </a:p>
          <a:p>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39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u="sng" dirty="0" smtClean="0"/>
              <a:t>Recommendations </a:t>
            </a:r>
          </a:p>
          <a:p>
            <a:r>
              <a:rPr lang="en-US" sz="1200" dirty="0" smtClean="0"/>
              <a:t>From the interviews and discussion above, it is evident that there is a lot of value in the accuracy of an EQ assessment, both in providing individuals the opportunity to self-monitor their development, as well as monitoring the working relationships and interactions on the job at that point in time. Many professionals use the EQ-I testing as an annual evaluation of their growth and maturation. What this report shows and what the research proposes, is that there is significant potential for gain in terms of striving to better the working conditions on site through the periodic monitoring of EQ assessments. In the same way that progress reports give a snapshot of how much work has been completed, the EQ can monitors the health of the team and the degree to which the various parts of the ‗body‘ are working as a whole. In essence, there is significant potential for a project‘s growth and potential for success when a team can reach a level of synergy. This synergy refers to the combined effort of individuals as participants of the team when their collaboration produces results that are greater than the sum of their parts. This can be accomplished but only when intentional efforts are made to hold every member of the team accountable to their work and the vested interest in they have in the success of the project. </a:t>
            </a:r>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40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41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15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42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43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44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46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47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48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16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raw field information is stored and can be used to measure point-to-point distances or for the creation of 3D visualization. The point cloud, as seen in the image below, encompasses all of the relative distance data based on one common landmark.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order to scan entire buildings, the equipment can make several scans at different positions, find common locations and use those to triangulate a base coordinate system. From that coordinate system the individual point cloud scans can be combined into a single file. These files, while they resemble 3D designs, still need to be adapted in a computer before they can be used as design tool. But, as seen below, these 3D scans can be joined to have all of the measurements in one single file</a:t>
            </a:r>
            <a:r>
              <a:rPr lang="en-US" sz="1200" u="sng" kern="1200" baseline="0" dirty="0" smtClean="0">
                <a:solidFill>
                  <a:schemeClr val="tx1"/>
                </a:solidFill>
                <a:latin typeface="+mn-lt"/>
                <a:ea typeface="+mn-ea"/>
                <a:cs typeface="+mn-cs"/>
              </a:rPr>
              <a:t>, precise and accurate to the nearest 1/8th inch.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the field of historical renovation work, 3D laser scanning technology has become more desirable because the equipment can collect extremely accurate data in only a matter of hours rather than the traditional weeks. Once these files are created by the surveyor, they can then be offered as deliverables to the owner or designer as a 3D design. </a:t>
            </a:r>
          </a:p>
          <a:p>
            <a:r>
              <a:rPr lang="en-US" sz="1200" kern="1200" baseline="0" dirty="0" smtClean="0">
                <a:solidFill>
                  <a:schemeClr val="tx1"/>
                </a:solidFill>
                <a:latin typeface="+mn-lt"/>
                <a:ea typeface="+mn-ea"/>
                <a:cs typeface="+mn-cs"/>
              </a:rPr>
              <a:t>Industry research has determined that with historical renovation work, 3D scanning technology can not only reduce field work and improve efficiency but also provide a variety of deliverables like a 3D model or CAD as-built drawings that will significant expedite the design process. </a:t>
            </a:r>
          </a:p>
          <a:p>
            <a:r>
              <a:rPr lang="en-US" sz="1200" kern="1200" baseline="0" dirty="0" smtClean="0">
                <a:solidFill>
                  <a:schemeClr val="tx1"/>
                </a:solidFill>
                <a:latin typeface="+mn-lt"/>
                <a:ea typeface="+mn-ea"/>
                <a:cs typeface="+mn-cs"/>
              </a:rPr>
              <a:t>All of these reasons encourage the future application of laser scanning to all historical architectural surveying, renovation, and restoration. </a:t>
            </a:r>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raw field information is stored and can be used to measure point-to-point distances or for the creation of 3D visualization. The point cloud, as seen in the image below, encompasses all of the relative distance data based on one common landmark.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order to scan entire buildings, the equipment can make several scans at different positions, find common locations and use those to triangulate a base coordinate system. From that coordinate system the individual point cloud scans can be combined into a single file. These files, while they resemble 3D designs, still need to be adapted in a computer before they can be used as design tool. But, as seen below, these 3D scans can be joined to have all of the measurements in one single file</a:t>
            </a:r>
            <a:r>
              <a:rPr lang="en-US" sz="1200" u="sng" kern="1200" baseline="0" dirty="0" smtClean="0">
                <a:solidFill>
                  <a:schemeClr val="tx1"/>
                </a:solidFill>
                <a:latin typeface="+mn-lt"/>
                <a:ea typeface="+mn-ea"/>
                <a:cs typeface="+mn-cs"/>
              </a:rPr>
              <a:t>, precise and accurate to the nearest 1/8th inch.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the field of historical renovation work, 3D laser scanning technology has become more desirable because the equipment can collect extremely accurate data in only a matter of hours rather than the traditional weeks. Once these files are created by the surveyor, they can then be offered as deliverables to the owner or designer as a 3D design. </a:t>
            </a:r>
          </a:p>
          <a:p>
            <a:r>
              <a:rPr lang="en-US" sz="1200" kern="1200" baseline="0" dirty="0" smtClean="0">
                <a:solidFill>
                  <a:schemeClr val="tx1"/>
                </a:solidFill>
                <a:latin typeface="+mn-lt"/>
                <a:ea typeface="+mn-ea"/>
                <a:cs typeface="+mn-cs"/>
              </a:rPr>
              <a:t>Industry research has determined that with historical renovation work, 3D scanning technology can not only reduce field work and improve efficiency but also provide a variety of deliverables like a 3D model or CAD as-built drawings that will significant expedite the design process. </a:t>
            </a:r>
          </a:p>
          <a:p>
            <a:r>
              <a:rPr lang="en-US" sz="1200" kern="1200" baseline="0" dirty="0" smtClean="0">
                <a:solidFill>
                  <a:schemeClr val="tx1"/>
                </a:solidFill>
                <a:latin typeface="+mn-lt"/>
                <a:ea typeface="+mn-ea"/>
                <a:cs typeface="+mn-cs"/>
              </a:rPr>
              <a:t>All of these reasons encourage the future application of laser scanning to all historical architectural surveying, renovation, and restoration. </a:t>
            </a:r>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raw field information is stored and can be used to measure point-to-point distances or for the creation of 3D visualization. The point cloud, as seen in the image below, encompasses all of the relative distance data based on one common landmark.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order to scan entire buildings, the equipment can make several scans at different positions, find common locations and use those to triangulate a base coordinate system. From that coordinate system the individual point cloud scans can be combined into a single file. These files, while they resemble 3D designs, still need to be adapted in a computer before they can be used as design tool. But, as seen below, these 3D scans can be joined to have all of the measurements in one single file</a:t>
            </a:r>
            <a:r>
              <a:rPr lang="en-US" sz="1200" u="sng" kern="1200" baseline="0" dirty="0" smtClean="0">
                <a:solidFill>
                  <a:schemeClr val="tx1"/>
                </a:solidFill>
                <a:latin typeface="+mn-lt"/>
                <a:ea typeface="+mn-ea"/>
                <a:cs typeface="+mn-cs"/>
              </a:rPr>
              <a:t>, precise and accurate to the nearest 1/8th inch.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the field of historical renovation work, 3D laser scanning technology has become more desirable because the equipment can collect extremely accurate data in only a matter of hours rather than the traditional weeks. Once these files are created by the surveyor, they can then be offered as deliverables to the owner or designer as a 3D design. </a:t>
            </a:r>
          </a:p>
          <a:p>
            <a:r>
              <a:rPr lang="en-US" sz="1200" kern="1200" baseline="0" dirty="0" smtClean="0">
                <a:solidFill>
                  <a:schemeClr val="tx1"/>
                </a:solidFill>
                <a:latin typeface="+mn-lt"/>
                <a:ea typeface="+mn-ea"/>
                <a:cs typeface="+mn-cs"/>
              </a:rPr>
              <a:t>Industry research has determined that with historical renovation work, 3D scanning technology can not only reduce field work and improve efficiency but also provide a variety of deliverables like a 3D model or CAD as-built drawings that will significant expedite the design process. </a:t>
            </a:r>
          </a:p>
          <a:p>
            <a:r>
              <a:rPr lang="en-US" sz="1200" kern="1200" baseline="0" dirty="0" smtClean="0">
                <a:solidFill>
                  <a:schemeClr val="tx1"/>
                </a:solidFill>
                <a:latin typeface="+mn-lt"/>
                <a:ea typeface="+mn-ea"/>
                <a:cs typeface="+mn-cs"/>
              </a:rPr>
              <a:t>All of these reasons encourage the future application of laser scanning to all historical architectural surveying, renovation, and restoration. </a:t>
            </a:r>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Corcoran building is the narrow building sandwiched in between the BW to the left and the Nordlinger to the right. Since these three buildings all make up the retail space on the eastern side of the block, the buildings are interconnected and require only a single staircase to access each floor. The design placed these stairs in the back end of the Corcoran building because of its narrow width and central positioning in relationship to the other two buildings. The significant challenge associated with this design decision is that not all three buildings share the same elevation and as such not only do these stairs require custom layout and design but a series of ramps need to be installed transfer horizontally from floor to floor.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plan view of the Corcoran stair clearly shows the retail space to the right with the staircase at the back of the building, as seen on the far left. The Corcoran building was so narrow that a standard size stairwell would not fit in the space. Still having to conform to ADA, the stair had to be specially designed with landing elevations required at non-repeating heights and number of risers per floor not being equal. All the while, the design of this stair demanded tight tolerance because of the architectural glass used along interior hand rails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stair went through multiple redesigns before the final design was completed and eventually built. With as time-intensive as this design was, more detailed information would have significantly expedited the design process and done so by avoiding many of the frustrations and mistakes along the way. The ultimate goal and alternative to the original proposal would be to perform a 3D scan of the vertical space that would house the stair and then use that data to create a 3D model that the custom stair could be designed inside of. All the necessary information would be in the digital form and it could be quickly manipulated to ease the design process and eliminate conflicts that occurred when the original survey did not accurately show the existing conditions of the site. This 3D scan would be performed by simply traversing up the vertical space creating a scan at each landing and floor while hitting common targets that would allow the scans to be combined into a single point cloud. This alternative proposal would significantly decrease the design time down from the full year it required by traditional means. </a:t>
            </a:r>
            <a:endParaRPr lang="en-US" dirty="0"/>
          </a:p>
        </p:txBody>
      </p:sp>
      <p:sp>
        <p:nvSpPr>
          <p:cNvPr id="4" name="Slide Number Placeholder 3"/>
          <p:cNvSpPr>
            <a:spLocks noGrp="1"/>
          </p:cNvSpPr>
          <p:nvPr>
            <p:ph type="sldNum" sz="quarter" idx="10"/>
          </p:nvPr>
        </p:nvSpPr>
        <p:spPr/>
        <p:txBody>
          <a:bodyPr/>
          <a:lstStyle/>
          <a:p>
            <a:fld id="{AA8948CE-0931-449D-8BC6-0254FE515885}"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図形 1"/>
          <p:cNvSpPr>
            <a:spLocks noGrp="1"/>
          </p:cNvSpPr>
          <p:nvPr>
            <p:ph type="ctrTitle"/>
          </p:nvPr>
        </p:nvSpPr>
        <p:spPr>
          <a:xfrm>
            <a:off x="2785986" y="1928804"/>
            <a:ext cx="21517044" cy="1470025"/>
          </a:xfrm>
        </p:spPr>
        <p:txBody>
          <a:bodyPr/>
          <a:lstStyle/>
          <a:p>
            <a:r>
              <a:rPr kumimoji="1" lang="en-US" altLang="ja-JP" smtClean="0"/>
              <a:t>Click to edit Master title style</a:t>
            </a:r>
            <a:endParaRPr kumimoji="1" lang="ja-JP" altLang="en-US" dirty="0"/>
          </a:p>
        </p:txBody>
      </p:sp>
      <p:sp>
        <p:nvSpPr>
          <p:cNvPr id="8" name="図形 7"/>
          <p:cNvSpPr>
            <a:spLocks noGrp="1"/>
          </p:cNvSpPr>
          <p:nvPr>
            <p:ph type="subTitle" idx="1"/>
          </p:nvPr>
        </p:nvSpPr>
        <p:spPr>
          <a:xfrm>
            <a:off x="4114800" y="3643314"/>
            <a:ext cx="19202400" cy="1285884"/>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dirty="0"/>
          </a:p>
        </p:txBody>
      </p:sp>
      <p:sp>
        <p:nvSpPr>
          <p:cNvPr id="12" name="図形 11"/>
          <p:cNvSpPr>
            <a:spLocks noGrp="1"/>
          </p:cNvSpPr>
          <p:nvPr>
            <p:ph type="dt" sz="half" idx="10"/>
          </p:nvPr>
        </p:nvSpPr>
        <p:spPr/>
        <p:txBody>
          <a:bodyPr/>
          <a:lstStyle/>
          <a:p>
            <a:pPr>
              <a:defRPr/>
            </a:pPr>
            <a:fld id="{D275384B-8B6B-43CE-8A3B-71E5D4ED3AC0}" type="datetimeFigureOut">
              <a:rPr lang="en-US" smtClean="0"/>
              <a:pPr>
                <a:defRPr/>
              </a:pPr>
              <a:t>4/13/2009</a:t>
            </a:fld>
            <a:endParaRPr lang="en-US"/>
          </a:p>
        </p:txBody>
      </p:sp>
      <p:sp>
        <p:nvSpPr>
          <p:cNvPr id="11" name="図形 10"/>
          <p:cNvSpPr>
            <a:spLocks noGrp="1"/>
          </p:cNvSpPr>
          <p:nvPr>
            <p:ph type="ftr" sz="quarter" idx="11"/>
          </p:nvPr>
        </p:nvSpPr>
        <p:spPr/>
        <p:txBody>
          <a:bodyPr/>
          <a:lstStyle/>
          <a:p>
            <a:pPr>
              <a:defRPr/>
            </a:pPr>
            <a:endParaRPr lang="en-US"/>
          </a:p>
        </p:txBody>
      </p:sp>
      <p:sp>
        <p:nvSpPr>
          <p:cNvPr id="18" name="図形 17"/>
          <p:cNvSpPr>
            <a:spLocks noGrp="1"/>
          </p:cNvSpPr>
          <p:nvPr>
            <p:ph type="sldNum" sz="quarter" idx="12"/>
          </p:nvPr>
        </p:nvSpPr>
        <p:spPr/>
        <p:txBody>
          <a:bodyPr/>
          <a:lstStyle/>
          <a:p>
            <a:pPr>
              <a:defRPr/>
            </a:pPr>
            <a:fld id="{49648A13-38C3-4E31-A8A5-A8F70EC6DEAB}"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図形 1"/>
          <p:cNvSpPr>
            <a:spLocks noGrp="1"/>
          </p:cNvSpPr>
          <p:nvPr>
            <p:ph type="title"/>
          </p:nvPr>
        </p:nvSpPr>
        <p:spPr>
          <a:xfrm>
            <a:off x="2014542" y="274638"/>
            <a:ext cx="23488728" cy="1011222"/>
          </a:xfrm>
        </p:spPr>
        <p:txBody>
          <a:bodyPr/>
          <a:lstStyle/>
          <a:p>
            <a:r>
              <a:rPr kumimoji="1" lang="en-US" altLang="ja-JP" smtClean="0"/>
              <a:t>Click to edit Master title style</a:t>
            </a:r>
            <a:endParaRPr kumimoji="1" lang="ja-JP" altLang="en-US" dirty="0"/>
          </a:p>
        </p:txBody>
      </p:sp>
      <p:sp>
        <p:nvSpPr>
          <p:cNvPr id="3" name="図形 2"/>
          <p:cNvSpPr>
            <a:spLocks noGrp="1"/>
          </p:cNvSpPr>
          <p:nvPr>
            <p:ph type="body" orient="vert" idx="1"/>
          </p:nvPr>
        </p:nvSpPr>
        <p:spPr>
          <a:xfrm>
            <a:off x="2014542" y="1285860"/>
            <a:ext cx="23488728" cy="4357718"/>
          </a:xfrm>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dirty="0"/>
          </a:p>
        </p:txBody>
      </p:sp>
      <p:sp>
        <p:nvSpPr>
          <p:cNvPr id="4" name="図形 3"/>
          <p:cNvSpPr>
            <a:spLocks noGrp="1"/>
          </p:cNvSpPr>
          <p:nvPr>
            <p:ph type="dt" sz="half" idx="10"/>
          </p:nvPr>
        </p:nvSpPr>
        <p:spPr/>
        <p:txBody>
          <a:bodyPr/>
          <a:lstStyle/>
          <a:p>
            <a:pPr>
              <a:defRPr/>
            </a:pPr>
            <a:fld id="{95636F59-E2F9-4022-BB37-CFC1B0960CA8}" type="datetimeFigureOut">
              <a:rPr lang="en-US" smtClean="0"/>
              <a:pPr>
                <a:defRPr/>
              </a:pPr>
              <a:t>4/13/2009</a:t>
            </a:fld>
            <a:endParaRPr lang="en-US"/>
          </a:p>
        </p:txBody>
      </p:sp>
      <p:sp>
        <p:nvSpPr>
          <p:cNvPr id="5" name="図形 4"/>
          <p:cNvSpPr>
            <a:spLocks noGrp="1"/>
          </p:cNvSpPr>
          <p:nvPr>
            <p:ph type="ftr" sz="quarter" idx="11"/>
          </p:nvPr>
        </p:nvSpPr>
        <p:spPr/>
        <p:txBody>
          <a:bodyPr/>
          <a:lstStyle/>
          <a:p>
            <a:pPr>
              <a:defRPr/>
            </a:pPr>
            <a:endParaRPr lang="en-US"/>
          </a:p>
        </p:txBody>
      </p:sp>
      <p:sp>
        <p:nvSpPr>
          <p:cNvPr id="6" name="図形 5"/>
          <p:cNvSpPr>
            <a:spLocks noGrp="1"/>
          </p:cNvSpPr>
          <p:nvPr>
            <p:ph type="sldNum" sz="quarter" idx="12"/>
          </p:nvPr>
        </p:nvSpPr>
        <p:spPr/>
        <p:txBody>
          <a:bodyPr/>
          <a:lstStyle/>
          <a:p>
            <a:pPr>
              <a:defRPr/>
            </a:pPr>
            <a:fld id="{84C7BD21-47D0-4BE8-8812-FCC0874BF2C7}"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図形 1"/>
          <p:cNvSpPr>
            <a:spLocks noGrp="1"/>
          </p:cNvSpPr>
          <p:nvPr>
            <p:ph type="title" orient="vert"/>
          </p:nvPr>
        </p:nvSpPr>
        <p:spPr>
          <a:xfrm>
            <a:off x="19931106" y="285731"/>
            <a:ext cx="5357850" cy="5565797"/>
          </a:xfrm>
        </p:spPr>
        <p:txBody>
          <a:bodyPr vert="eaVert"/>
          <a:lstStyle>
            <a:lvl1pPr>
              <a:defRPr>
                <a:gradFill flip="none" rotWithShape="1">
                  <a:gsLst>
                    <a:gs pos="0">
                      <a:schemeClr val="tx1">
                        <a:tint val="65000"/>
                      </a:schemeClr>
                    </a:gs>
                    <a:gs pos="49900">
                      <a:schemeClr val="tx1">
                        <a:tint val="95000"/>
                      </a:schemeClr>
                    </a:gs>
                    <a:gs pos="50000">
                      <a:schemeClr val="tx1"/>
                    </a:gs>
                    <a:gs pos="100000">
                      <a:schemeClr val="tx1">
                        <a:tint val="95000"/>
                      </a:schemeClr>
                    </a:gs>
                  </a:gsLst>
                  <a:lin ang="5400000" scaled="1"/>
                  <a:tileRect/>
                </a:gradFill>
              </a:defRPr>
            </a:lvl1pPr>
          </a:lstStyle>
          <a:p>
            <a:r>
              <a:rPr kumimoji="1" lang="en-US" altLang="ja-JP" smtClean="0"/>
              <a:t>Click to edit Master title style</a:t>
            </a:r>
            <a:endParaRPr kumimoji="1" lang="ja-JP" altLang="en-US" dirty="0"/>
          </a:p>
        </p:txBody>
      </p:sp>
      <p:sp>
        <p:nvSpPr>
          <p:cNvPr id="3" name="図形 2"/>
          <p:cNvSpPr>
            <a:spLocks noGrp="1"/>
          </p:cNvSpPr>
          <p:nvPr>
            <p:ph type="body" orient="vert" idx="1"/>
          </p:nvPr>
        </p:nvSpPr>
        <p:spPr>
          <a:xfrm>
            <a:off x="1928730" y="274641"/>
            <a:ext cx="17502270" cy="5583253"/>
          </a:xfrm>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dirty="0"/>
          </a:p>
        </p:txBody>
      </p:sp>
      <p:sp>
        <p:nvSpPr>
          <p:cNvPr id="4" name="図形 3"/>
          <p:cNvSpPr>
            <a:spLocks noGrp="1"/>
          </p:cNvSpPr>
          <p:nvPr>
            <p:ph type="dt" sz="half" idx="10"/>
          </p:nvPr>
        </p:nvSpPr>
        <p:spPr>
          <a:xfrm>
            <a:off x="1957350" y="6356351"/>
            <a:ext cx="6400800" cy="365125"/>
          </a:xfrm>
        </p:spPr>
        <p:txBody>
          <a:bodyPr/>
          <a:lstStyle/>
          <a:p>
            <a:pPr>
              <a:defRPr/>
            </a:pPr>
            <a:fld id="{5BE9919A-DD3A-4F8E-BE66-A68BF1F789AC}" type="datetimeFigureOut">
              <a:rPr lang="en-US" smtClean="0"/>
              <a:pPr>
                <a:defRPr/>
              </a:pPr>
              <a:t>4/13/2009</a:t>
            </a:fld>
            <a:endParaRPr lang="en-US"/>
          </a:p>
        </p:txBody>
      </p:sp>
      <p:sp>
        <p:nvSpPr>
          <p:cNvPr id="5" name="図形 4"/>
          <p:cNvSpPr>
            <a:spLocks noGrp="1"/>
          </p:cNvSpPr>
          <p:nvPr>
            <p:ph type="ftr" sz="quarter" idx="11"/>
          </p:nvPr>
        </p:nvSpPr>
        <p:spPr/>
        <p:txBody>
          <a:bodyPr/>
          <a:lstStyle/>
          <a:p>
            <a:pPr>
              <a:defRPr/>
            </a:pPr>
            <a:endParaRPr lang="en-US"/>
          </a:p>
        </p:txBody>
      </p:sp>
      <p:sp>
        <p:nvSpPr>
          <p:cNvPr id="6" name="図形 5"/>
          <p:cNvSpPr>
            <a:spLocks noGrp="1"/>
          </p:cNvSpPr>
          <p:nvPr>
            <p:ph type="sldNum" sz="quarter" idx="12"/>
          </p:nvPr>
        </p:nvSpPr>
        <p:spPr>
          <a:xfrm>
            <a:off x="18859536" y="6356351"/>
            <a:ext cx="6400800" cy="365125"/>
          </a:xfrm>
        </p:spPr>
        <p:txBody>
          <a:bodyPr/>
          <a:lstStyle/>
          <a:p>
            <a:pPr>
              <a:defRPr/>
            </a:pPr>
            <a:fld id="{0860B217-F5A1-4282-BD08-CC6E97CBB0BB}"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図形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図形 2"/>
          <p:cNvSpPr>
            <a:spLocks noGrp="1"/>
          </p:cNvSpPr>
          <p:nvPr>
            <p:ph idx="1"/>
          </p:nvPr>
        </p:nvSpPr>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図形 3"/>
          <p:cNvSpPr>
            <a:spLocks noGrp="1"/>
          </p:cNvSpPr>
          <p:nvPr>
            <p:ph type="dt" sz="half" idx="10"/>
          </p:nvPr>
        </p:nvSpPr>
        <p:spPr/>
        <p:txBody>
          <a:bodyPr/>
          <a:lstStyle/>
          <a:p>
            <a:pPr>
              <a:defRPr/>
            </a:pPr>
            <a:fld id="{D5FFDF4D-FE57-4E79-A8B3-78BF37D88EEB}" type="datetimeFigureOut">
              <a:rPr lang="en-US" smtClean="0"/>
              <a:pPr>
                <a:defRPr/>
              </a:pPr>
              <a:t>4/13/2009</a:t>
            </a:fld>
            <a:endParaRPr lang="en-US"/>
          </a:p>
        </p:txBody>
      </p:sp>
      <p:sp>
        <p:nvSpPr>
          <p:cNvPr id="5" name="図形 4"/>
          <p:cNvSpPr>
            <a:spLocks noGrp="1"/>
          </p:cNvSpPr>
          <p:nvPr>
            <p:ph type="ftr" sz="quarter" idx="11"/>
          </p:nvPr>
        </p:nvSpPr>
        <p:spPr/>
        <p:txBody>
          <a:bodyPr/>
          <a:lstStyle/>
          <a:p>
            <a:pPr>
              <a:defRPr/>
            </a:pPr>
            <a:endParaRPr lang="en-US"/>
          </a:p>
        </p:txBody>
      </p:sp>
      <p:sp>
        <p:nvSpPr>
          <p:cNvPr id="6" name="図形 5"/>
          <p:cNvSpPr>
            <a:spLocks noGrp="1"/>
          </p:cNvSpPr>
          <p:nvPr>
            <p:ph type="sldNum" sz="quarter" idx="12"/>
          </p:nvPr>
        </p:nvSpPr>
        <p:spPr/>
        <p:txBody>
          <a:bodyPr/>
          <a:lstStyle/>
          <a:p>
            <a:pPr>
              <a:defRPr/>
            </a:pPr>
            <a:fld id="{CB8A950B-1367-4DC3-BB47-1CE9F0F031D8}"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図形 1"/>
          <p:cNvSpPr>
            <a:spLocks noGrp="1"/>
          </p:cNvSpPr>
          <p:nvPr>
            <p:ph type="title"/>
          </p:nvPr>
        </p:nvSpPr>
        <p:spPr>
          <a:xfrm>
            <a:off x="3000302" y="4714885"/>
            <a:ext cx="21645717" cy="862009"/>
          </a:xfrm>
        </p:spPr>
        <p:txBody>
          <a:bodyPr anchor="t"/>
          <a:lstStyle>
            <a:lvl1pPr algn="l">
              <a:defRPr sz="4000" b="1" cap="all"/>
            </a:lvl1pPr>
          </a:lstStyle>
          <a:p>
            <a:r>
              <a:rPr kumimoji="1" lang="en-US" altLang="ja-JP" smtClean="0"/>
              <a:t>Click to edit Master title style</a:t>
            </a:r>
            <a:endParaRPr kumimoji="1" lang="ja-JP" altLang="en-US" dirty="0"/>
          </a:p>
        </p:txBody>
      </p:sp>
      <p:sp>
        <p:nvSpPr>
          <p:cNvPr id="3" name="図形 2"/>
          <p:cNvSpPr>
            <a:spLocks noGrp="1"/>
          </p:cNvSpPr>
          <p:nvPr>
            <p:ph type="body" idx="1"/>
          </p:nvPr>
        </p:nvSpPr>
        <p:spPr>
          <a:xfrm>
            <a:off x="3000303" y="2857496"/>
            <a:ext cx="21645714" cy="1785950"/>
          </a:xfrm>
        </p:spPr>
        <p:txBody>
          <a:bodyPr anchor="b"/>
          <a:lstStyle>
            <a:lvl1pPr marL="0" indent="0">
              <a:buNone/>
              <a:defRPr sz="2000">
                <a:solidFill>
                  <a:schemeClr val="tx2"/>
                </a:solidFill>
              </a:defRPr>
            </a:lvl1pPr>
            <a:lvl2pPr marL="457200" indent="0">
              <a:buNone/>
              <a:defRPr sz="1800">
                <a:solidFill>
                  <a:schemeClr val="tx2"/>
                </a:solidFill>
              </a:defRPr>
            </a:lvl2pPr>
            <a:lvl3pPr marL="914400" indent="0">
              <a:buNone/>
              <a:defRPr sz="1600">
                <a:solidFill>
                  <a:schemeClr val="tx2"/>
                </a:solidFill>
              </a:defRPr>
            </a:lvl3pPr>
            <a:lvl4pPr marL="1371600" indent="0">
              <a:buNone/>
              <a:defRPr sz="1400">
                <a:solidFill>
                  <a:schemeClr val="tx2"/>
                </a:solidFill>
              </a:defRPr>
            </a:lvl4pPr>
            <a:lvl5pPr marL="1828800" indent="0">
              <a:buNone/>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lang="ja-JP" dirty="0"/>
          </a:p>
        </p:txBody>
      </p:sp>
      <p:sp>
        <p:nvSpPr>
          <p:cNvPr id="4" name="図形 3"/>
          <p:cNvSpPr>
            <a:spLocks noGrp="1"/>
          </p:cNvSpPr>
          <p:nvPr>
            <p:ph type="dt" sz="half" idx="10"/>
          </p:nvPr>
        </p:nvSpPr>
        <p:spPr/>
        <p:txBody>
          <a:bodyPr/>
          <a:lstStyle>
            <a:lvl1pPr>
              <a:defRPr>
                <a:solidFill>
                  <a:schemeClr val="tx1">
                    <a:tint val="75000"/>
                  </a:schemeClr>
                </a:solidFill>
              </a:defRPr>
            </a:lvl1pPr>
          </a:lstStyle>
          <a:p>
            <a:pPr>
              <a:defRPr/>
            </a:pPr>
            <a:fld id="{C467E4BC-3AD8-4388-8219-74CB4B43F17E}" type="datetimeFigureOut">
              <a:rPr lang="en-US" smtClean="0"/>
              <a:pPr>
                <a:defRPr/>
              </a:pPr>
              <a:t>4/13/2009</a:t>
            </a:fld>
            <a:endParaRPr lang="en-US"/>
          </a:p>
        </p:txBody>
      </p:sp>
      <p:sp>
        <p:nvSpPr>
          <p:cNvPr id="5" name="図形 4"/>
          <p:cNvSpPr>
            <a:spLocks noGrp="1"/>
          </p:cNvSpPr>
          <p:nvPr>
            <p:ph type="ftr" sz="quarter" idx="11"/>
          </p:nvPr>
        </p:nvSpPr>
        <p:spPr/>
        <p:txBody>
          <a:bodyPr/>
          <a:lstStyle/>
          <a:p>
            <a:pPr>
              <a:defRPr/>
            </a:pPr>
            <a:endParaRPr lang="en-US"/>
          </a:p>
        </p:txBody>
      </p:sp>
      <p:sp>
        <p:nvSpPr>
          <p:cNvPr id="6" name="図形 5"/>
          <p:cNvSpPr>
            <a:spLocks noGrp="1"/>
          </p:cNvSpPr>
          <p:nvPr>
            <p:ph type="sldNum" sz="quarter" idx="12"/>
          </p:nvPr>
        </p:nvSpPr>
        <p:spPr/>
        <p:txBody>
          <a:bodyPr/>
          <a:lstStyle>
            <a:lvl1pPr>
              <a:defRPr>
                <a:solidFill>
                  <a:schemeClr val="tx1">
                    <a:tint val="75000"/>
                  </a:schemeClr>
                </a:solidFill>
              </a:defRPr>
            </a:lvl1pPr>
          </a:lstStyle>
          <a:p>
            <a:pPr>
              <a:defRPr/>
            </a:pPr>
            <a:fld id="{DFC067BA-155E-4093-92EC-CEB0D602322E}"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図形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図形 2"/>
          <p:cNvSpPr>
            <a:spLocks noGrp="1"/>
          </p:cNvSpPr>
          <p:nvPr>
            <p:ph sz="half" idx="1"/>
          </p:nvPr>
        </p:nvSpPr>
        <p:spPr>
          <a:xfrm>
            <a:off x="1371600" y="1600201"/>
            <a:ext cx="12115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図形 3"/>
          <p:cNvSpPr>
            <a:spLocks noGrp="1"/>
          </p:cNvSpPr>
          <p:nvPr>
            <p:ph sz="half" idx="2"/>
          </p:nvPr>
        </p:nvSpPr>
        <p:spPr>
          <a:xfrm>
            <a:off x="13944600" y="1600201"/>
            <a:ext cx="12115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図形 4"/>
          <p:cNvSpPr>
            <a:spLocks noGrp="1"/>
          </p:cNvSpPr>
          <p:nvPr>
            <p:ph type="dt" sz="half" idx="10"/>
          </p:nvPr>
        </p:nvSpPr>
        <p:spPr/>
        <p:txBody>
          <a:bodyPr/>
          <a:lstStyle/>
          <a:p>
            <a:pPr>
              <a:defRPr/>
            </a:pPr>
            <a:fld id="{50FD2F7E-F4CE-477F-9BDB-9798233182AD}" type="datetimeFigureOut">
              <a:rPr lang="en-US" smtClean="0"/>
              <a:pPr>
                <a:defRPr/>
              </a:pPr>
              <a:t>4/13/2009</a:t>
            </a:fld>
            <a:endParaRPr lang="en-US"/>
          </a:p>
        </p:txBody>
      </p:sp>
      <p:sp>
        <p:nvSpPr>
          <p:cNvPr id="6" name="図形 5"/>
          <p:cNvSpPr>
            <a:spLocks noGrp="1"/>
          </p:cNvSpPr>
          <p:nvPr>
            <p:ph type="ftr" sz="quarter" idx="11"/>
          </p:nvPr>
        </p:nvSpPr>
        <p:spPr/>
        <p:txBody>
          <a:bodyPr/>
          <a:lstStyle/>
          <a:p>
            <a:pPr>
              <a:defRPr/>
            </a:pPr>
            <a:endParaRPr lang="en-US"/>
          </a:p>
        </p:txBody>
      </p:sp>
      <p:sp>
        <p:nvSpPr>
          <p:cNvPr id="7" name="図形 6"/>
          <p:cNvSpPr>
            <a:spLocks noGrp="1"/>
          </p:cNvSpPr>
          <p:nvPr>
            <p:ph type="sldNum" sz="quarter" idx="12"/>
          </p:nvPr>
        </p:nvSpPr>
        <p:spPr/>
        <p:txBody>
          <a:bodyPr/>
          <a:lstStyle/>
          <a:p>
            <a:pPr>
              <a:defRPr/>
            </a:pPr>
            <a:fld id="{8FEB893B-0BBB-4384-AEB0-057AAE80970D}"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図形 1"/>
          <p:cNvSpPr>
            <a:spLocks noGrp="1"/>
          </p:cNvSpPr>
          <p:nvPr>
            <p:ph type="title"/>
          </p:nvPr>
        </p:nvSpPr>
        <p:spPr/>
        <p:txBody>
          <a:bodyPr/>
          <a:lstStyle>
            <a:lvl1pPr>
              <a:defRPr/>
            </a:lvl1pPr>
          </a:lstStyle>
          <a:p>
            <a:r>
              <a:rPr kumimoji="1" lang="en-US" altLang="ja-JP" smtClean="0"/>
              <a:t>Click to edit Master title style</a:t>
            </a:r>
            <a:endParaRPr kumimoji="1" lang="ja-JP" altLang="en-US"/>
          </a:p>
        </p:txBody>
      </p:sp>
      <p:sp>
        <p:nvSpPr>
          <p:cNvPr id="3" name="図形 2"/>
          <p:cNvSpPr>
            <a:spLocks noGrp="1"/>
          </p:cNvSpPr>
          <p:nvPr>
            <p:ph type="body" idx="1"/>
          </p:nvPr>
        </p:nvSpPr>
        <p:spPr>
          <a:xfrm>
            <a:off x="1371600" y="1535113"/>
            <a:ext cx="1212056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lang="ja-JP"/>
          </a:p>
        </p:txBody>
      </p:sp>
      <p:sp>
        <p:nvSpPr>
          <p:cNvPr id="4" name="図形 3"/>
          <p:cNvSpPr>
            <a:spLocks noGrp="1"/>
          </p:cNvSpPr>
          <p:nvPr>
            <p:ph sz="half" idx="2"/>
          </p:nvPr>
        </p:nvSpPr>
        <p:spPr>
          <a:xfrm>
            <a:off x="1371600" y="2174875"/>
            <a:ext cx="1212056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図形 4"/>
          <p:cNvSpPr>
            <a:spLocks noGrp="1"/>
          </p:cNvSpPr>
          <p:nvPr>
            <p:ph type="body" sz="quarter" idx="3"/>
          </p:nvPr>
        </p:nvSpPr>
        <p:spPr>
          <a:xfrm>
            <a:off x="13935077" y="1535113"/>
            <a:ext cx="12125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lang="ja-JP"/>
          </a:p>
        </p:txBody>
      </p:sp>
      <p:sp>
        <p:nvSpPr>
          <p:cNvPr id="6" name="図形 5"/>
          <p:cNvSpPr>
            <a:spLocks noGrp="1"/>
          </p:cNvSpPr>
          <p:nvPr>
            <p:ph sz="quarter" idx="4"/>
          </p:nvPr>
        </p:nvSpPr>
        <p:spPr>
          <a:xfrm>
            <a:off x="13935077" y="2174875"/>
            <a:ext cx="12125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7" name="図形 6"/>
          <p:cNvSpPr>
            <a:spLocks noGrp="1"/>
          </p:cNvSpPr>
          <p:nvPr>
            <p:ph type="dt" sz="half" idx="10"/>
          </p:nvPr>
        </p:nvSpPr>
        <p:spPr/>
        <p:txBody>
          <a:bodyPr/>
          <a:lstStyle/>
          <a:p>
            <a:pPr>
              <a:defRPr/>
            </a:pPr>
            <a:fld id="{4526E0A9-BF0F-438E-8A01-1A7464251CEE}" type="datetimeFigureOut">
              <a:rPr lang="en-US" smtClean="0"/>
              <a:pPr>
                <a:defRPr/>
              </a:pPr>
              <a:t>4/13/2009</a:t>
            </a:fld>
            <a:endParaRPr lang="en-US"/>
          </a:p>
        </p:txBody>
      </p:sp>
      <p:sp>
        <p:nvSpPr>
          <p:cNvPr id="8" name="図形 7"/>
          <p:cNvSpPr>
            <a:spLocks noGrp="1"/>
          </p:cNvSpPr>
          <p:nvPr>
            <p:ph type="ftr" sz="quarter" idx="11"/>
          </p:nvPr>
        </p:nvSpPr>
        <p:spPr/>
        <p:txBody>
          <a:bodyPr/>
          <a:lstStyle/>
          <a:p>
            <a:pPr>
              <a:defRPr/>
            </a:pPr>
            <a:endParaRPr lang="en-US"/>
          </a:p>
        </p:txBody>
      </p:sp>
      <p:sp>
        <p:nvSpPr>
          <p:cNvPr id="9" name="図形 8"/>
          <p:cNvSpPr>
            <a:spLocks noGrp="1"/>
          </p:cNvSpPr>
          <p:nvPr>
            <p:ph type="sldNum" sz="quarter" idx="12"/>
          </p:nvPr>
        </p:nvSpPr>
        <p:spPr/>
        <p:txBody>
          <a:bodyPr/>
          <a:lstStyle/>
          <a:p>
            <a:pPr>
              <a:defRPr/>
            </a:pPr>
            <a:fld id="{8A15EB4D-5851-4AFB-BA78-CFF0A1968C21}"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図形 1"/>
          <p:cNvSpPr>
            <a:spLocks noGrp="1"/>
          </p:cNvSpPr>
          <p:nvPr>
            <p:ph type="title"/>
          </p:nvPr>
        </p:nvSpPr>
        <p:spPr>
          <a:xfrm>
            <a:off x="5014938" y="4572008"/>
            <a:ext cx="19202448" cy="928686"/>
          </a:xfrm>
        </p:spPr>
        <p:txBody>
          <a:bodyPr/>
          <a:lstStyle/>
          <a:p>
            <a:r>
              <a:rPr kumimoji="1" lang="en-US" altLang="ja-JP" smtClean="0"/>
              <a:t>Click to edit Master title style</a:t>
            </a:r>
            <a:endParaRPr kumimoji="1" lang="ja-JP" altLang="en-US" dirty="0"/>
          </a:p>
        </p:txBody>
      </p:sp>
      <p:sp>
        <p:nvSpPr>
          <p:cNvPr id="3" name="図形 2"/>
          <p:cNvSpPr>
            <a:spLocks noGrp="1"/>
          </p:cNvSpPr>
          <p:nvPr>
            <p:ph type="dt" sz="half" idx="10"/>
          </p:nvPr>
        </p:nvSpPr>
        <p:spPr/>
        <p:txBody>
          <a:bodyPr/>
          <a:lstStyle/>
          <a:p>
            <a:pPr>
              <a:defRPr/>
            </a:pPr>
            <a:fld id="{E7E9ACAB-B5F8-45F3-9C9E-B6A1C6DF8515}" type="datetimeFigureOut">
              <a:rPr lang="en-US" smtClean="0"/>
              <a:pPr>
                <a:defRPr/>
              </a:pPr>
              <a:t>4/13/2009</a:t>
            </a:fld>
            <a:endParaRPr lang="en-US"/>
          </a:p>
        </p:txBody>
      </p:sp>
      <p:sp>
        <p:nvSpPr>
          <p:cNvPr id="4" name="図形 3"/>
          <p:cNvSpPr>
            <a:spLocks noGrp="1"/>
          </p:cNvSpPr>
          <p:nvPr>
            <p:ph type="ftr" sz="quarter" idx="11"/>
          </p:nvPr>
        </p:nvSpPr>
        <p:spPr/>
        <p:txBody>
          <a:bodyPr/>
          <a:lstStyle/>
          <a:p>
            <a:pPr>
              <a:defRPr/>
            </a:pPr>
            <a:endParaRPr lang="en-US"/>
          </a:p>
        </p:txBody>
      </p:sp>
      <p:sp>
        <p:nvSpPr>
          <p:cNvPr id="5" name="図形 4"/>
          <p:cNvSpPr>
            <a:spLocks noGrp="1"/>
          </p:cNvSpPr>
          <p:nvPr>
            <p:ph type="sldNum" sz="quarter" idx="12"/>
          </p:nvPr>
        </p:nvSpPr>
        <p:spPr/>
        <p:txBody>
          <a:bodyPr/>
          <a:lstStyle/>
          <a:p>
            <a:pPr>
              <a:defRPr/>
            </a:pPr>
            <a:fld id="{E219539A-3393-4201-8C7E-245F0E3EF9E0}"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図形 1"/>
          <p:cNvSpPr>
            <a:spLocks noGrp="1"/>
          </p:cNvSpPr>
          <p:nvPr>
            <p:ph type="dt" sz="half" idx="10"/>
          </p:nvPr>
        </p:nvSpPr>
        <p:spPr/>
        <p:txBody>
          <a:bodyPr/>
          <a:lstStyle/>
          <a:p>
            <a:pPr>
              <a:defRPr/>
            </a:pPr>
            <a:fld id="{8CA6C76B-2220-4A6B-B993-F1FAE3FDF116}" type="datetimeFigureOut">
              <a:rPr lang="en-US" smtClean="0"/>
              <a:pPr>
                <a:defRPr/>
              </a:pPr>
              <a:t>4/13/2009</a:t>
            </a:fld>
            <a:endParaRPr lang="en-US"/>
          </a:p>
        </p:txBody>
      </p:sp>
      <p:sp>
        <p:nvSpPr>
          <p:cNvPr id="3" name="図形 2"/>
          <p:cNvSpPr>
            <a:spLocks noGrp="1"/>
          </p:cNvSpPr>
          <p:nvPr>
            <p:ph type="ftr" sz="quarter" idx="11"/>
          </p:nvPr>
        </p:nvSpPr>
        <p:spPr/>
        <p:txBody>
          <a:bodyPr/>
          <a:lstStyle/>
          <a:p>
            <a:pPr>
              <a:defRPr/>
            </a:pPr>
            <a:endParaRPr lang="en-US"/>
          </a:p>
        </p:txBody>
      </p:sp>
      <p:sp>
        <p:nvSpPr>
          <p:cNvPr id="4" name="図形 3"/>
          <p:cNvSpPr>
            <a:spLocks noGrp="1"/>
          </p:cNvSpPr>
          <p:nvPr>
            <p:ph type="sldNum" sz="quarter" idx="12"/>
          </p:nvPr>
        </p:nvSpPr>
        <p:spPr/>
        <p:txBody>
          <a:bodyPr/>
          <a:lstStyle/>
          <a:p>
            <a:pPr>
              <a:defRPr/>
            </a:pPr>
            <a:fld id="{EF2362AA-5A04-4023-862A-7F2210EE2B61}"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図形 1"/>
          <p:cNvSpPr>
            <a:spLocks noGrp="1"/>
          </p:cNvSpPr>
          <p:nvPr>
            <p:ph type="title"/>
          </p:nvPr>
        </p:nvSpPr>
        <p:spPr>
          <a:xfrm>
            <a:off x="1371602" y="273050"/>
            <a:ext cx="9024939" cy="1162050"/>
          </a:xfrm>
        </p:spPr>
        <p:txBody>
          <a:bodyPr anchor="b"/>
          <a:lstStyle>
            <a:lvl1pPr algn="l">
              <a:defRPr sz="2000" b="1"/>
            </a:lvl1pPr>
          </a:lstStyle>
          <a:p>
            <a:r>
              <a:rPr kumimoji="1" lang="en-US" altLang="ja-JP" smtClean="0"/>
              <a:t>Click to edit Master title style</a:t>
            </a:r>
            <a:endParaRPr kumimoji="1" lang="ja-JP" altLang="en-US"/>
          </a:p>
        </p:txBody>
      </p:sp>
      <p:sp>
        <p:nvSpPr>
          <p:cNvPr id="3" name="図形 2"/>
          <p:cNvSpPr>
            <a:spLocks noGrp="1"/>
          </p:cNvSpPr>
          <p:nvPr>
            <p:ph idx="1"/>
          </p:nvPr>
        </p:nvSpPr>
        <p:spPr>
          <a:xfrm>
            <a:off x="10725150" y="1428738"/>
            <a:ext cx="15335250" cy="46974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dirty="0"/>
          </a:p>
        </p:txBody>
      </p:sp>
      <p:sp>
        <p:nvSpPr>
          <p:cNvPr id="4" name="図形 3"/>
          <p:cNvSpPr>
            <a:spLocks noGrp="1"/>
          </p:cNvSpPr>
          <p:nvPr>
            <p:ph type="body" sz="half" idx="2"/>
          </p:nvPr>
        </p:nvSpPr>
        <p:spPr>
          <a:xfrm>
            <a:off x="1371602" y="1435101"/>
            <a:ext cx="90249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lang="ja-JP"/>
          </a:p>
        </p:txBody>
      </p:sp>
      <p:sp>
        <p:nvSpPr>
          <p:cNvPr id="5" name="図形 4"/>
          <p:cNvSpPr>
            <a:spLocks noGrp="1"/>
          </p:cNvSpPr>
          <p:nvPr>
            <p:ph type="dt" sz="half" idx="10"/>
          </p:nvPr>
        </p:nvSpPr>
        <p:spPr/>
        <p:txBody>
          <a:bodyPr/>
          <a:lstStyle/>
          <a:p>
            <a:pPr>
              <a:defRPr/>
            </a:pPr>
            <a:fld id="{FCA6138D-53F2-4C32-B7D4-B08A0FCEBDA0}" type="datetimeFigureOut">
              <a:rPr lang="en-US" smtClean="0"/>
              <a:pPr>
                <a:defRPr/>
              </a:pPr>
              <a:t>4/13/2009</a:t>
            </a:fld>
            <a:endParaRPr lang="en-US"/>
          </a:p>
        </p:txBody>
      </p:sp>
      <p:sp>
        <p:nvSpPr>
          <p:cNvPr id="6" name="図形 5"/>
          <p:cNvSpPr>
            <a:spLocks noGrp="1"/>
          </p:cNvSpPr>
          <p:nvPr>
            <p:ph type="ftr" sz="quarter" idx="11"/>
          </p:nvPr>
        </p:nvSpPr>
        <p:spPr/>
        <p:txBody>
          <a:bodyPr/>
          <a:lstStyle/>
          <a:p>
            <a:pPr>
              <a:defRPr/>
            </a:pPr>
            <a:endParaRPr lang="en-US"/>
          </a:p>
        </p:txBody>
      </p:sp>
      <p:sp>
        <p:nvSpPr>
          <p:cNvPr id="7" name="図形 6"/>
          <p:cNvSpPr>
            <a:spLocks noGrp="1"/>
          </p:cNvSpPr>
          <p:nvPr>
            <p:ph type="sldNum" sz="quarter" idx="12"/>
          </p:nvPr>
        </p:nvSpPr>
        <p:spPr/>
        <p:txBody>
          <a:bodyPr/>
          <a:lstStyle/>
          <a:p>
            <a:pPr>
              <a:defRPr/>
            </a:pPr>
            <a:fld id="{AB9D14E0-3973-4913-8562-E84E5B8F7E43}"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図形 1"/>
          <p:cNvSpPr>
            <a:spLocks noGrp="1"/>
          </p:cNvSpPr>
          <p:nvPr>
            <p:ph type="title"/>
          </p:nvPr>
        </p:nvSpPr>
        <p:spPr>
          <a:xfrm>
            <a:off x="5376864" y="5014914"/>
            <a:ext cx="16459200" cy="414350"/>
          </a:xfrm>
        </p:spPr>
        <p:txBody>
          <a:bodyPr anchor="b"/>
          <a:lstStyle>
            <a:lvl1pPr algn="ctr">
              <a:defRPr sz="2000" b="1"/>
            </a:lvl1pPr>
          </a:lstStyle>
          <a:p>
            <a:r>
              <a:rPr kumimoji="1" lang="en-US" altLang="ja-JP" smtClean="0"/>
              <a:t>Click to edit Master title style</a:t>
            </a:r>
            <a:endParaRPr kumimoji="1" lang="ja-JP" altLang="en-US" dirty="0"/>
          </a:p>
        </p:txBody>
      </p:sp>
      <p:sp>
        <p:nvSpPr>
          <p:cNvPr id="3" name="正方形/長方形 2"/>
          <p:cNvSpPr>
            <a:spLocks noGrp="1"/>
          </p:cNvSpPr>
          <p:nvPr>
            <p:ph type="pic" idx="1"/>
          </p:nvPr>
        </p:nvSpPr>
        <p:spPr>
          <a:xfrm>
            <a:off x="5376864" y="742960"/>
            <a:ext cx="16459200" cy="4114800"/>
          </a:xfrm>
          <a:prstGeom prst="rect">
            <a:avLst/>
          </a:prstGeom>
          <a:noFill/>
          <a:ln w="50800" cap="sq">
            <a:solidFill>
              <a:schemeClr val="tx1"/>
            </a:solidFill>
            <a:miter lim="800000"/>
          </a:ln>
          <a:effectLst>
            <a:outerShdw blurRad="76200" dist="50800" dir="13500000" algn="tl" rotWithShape="0">
              <a:schemeClr val="bg1">
                <a:alpha val="80000"/>
              </a:scheme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en-US" altLang="ja-JP" smtClean="0"/>
              <a:t>Click icon to add picture</a:t>
            </a:r>
            <a:endParaRPr kumimoji="1" lang="ja-JP" altLang="en-US" dirty="0"/>
          </a:p>
        </p:txBody>
      </p:sp>
      <p:sp>
        <p:nvSpPr>
          <p:cNvPr id="4" name="図形 3"/>
          <p:cNvSpPr>
            <a:spLocks noGrp="1"/>
          </p:cNvSpPr>
          <p:nvPr>
            <p:ph type="body" sz="half" idx="2"/>
          </p:nvPr>
        </p:nvSpPr>
        <p:spPr>
          <a:xfrm>
            <a:off x="5376864" y="5481658"/>
            <a:ext cx="16459200" cy="804862"/>
          </a:xfrm>
        </p:spPr>
        <p:txBody>
          <a:bodyP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lang="ja-JP" dirty="0"/>
          </a:p>
        </p:txBody>
      </p:sp>
      <p:sp>
        <p:nvSpPr>
          <p:cNvPr id="5" name="図形 4"/>
          <p:cNvSpPr>
            <a:spLocks noGrp="1"/>
          </p:cNvSpPr>
          <p:nvPr>
            <p:ph type="dt" sz="half" idx="10"/>
          </p:nvPr>
        </p:nvSpPr>
        <p:spPr/>
        <p:txBody>
          <a:bodyPr/>
          <a:lstStyle/>
          <a:p>
            <a:pPr>
              <a:defRPr/>
            </a:pPr>
            <a:fld id="{03978030-8C44-4DCF-86FA-2B2C34FE8ED6}" type="datetimeFigureOut">
              <a:rPr lang="en-US" smtClean="0"/>
              <a:pPr>
                <a:defRPr/>
              </a:pPr>
              <a:t>4/13/2009</a:t>
            </a:fld>
            <a:endParaRPr lang="en-US"/>
          </a:p>
        </p:txBody>
      </p:sp>
      <p:sp>
        <p:nvSpPr>
          <p:cNvPr id="6" name="図形 5"/>
          <p:cNvSpPr>
            <a:spLocks noGrp="1"/>
          </p:cNvSpPr>
          <p:nvPr>
            <p:ph type="ftr" sz="quarter" idx="11"/>
          </p:nvPr>
        </p:nvSpPr>
        <p:spPr/>
        <p:txBody>
          <a:bodyPr/>
          <a:lstStyle/>
          <a:p>
            <a:pPr>
              <a:defRPr/>
            </a:pPr>
            <a:endParaRPr lang="en-US"/>
          </a:p>
        </p:txBody>
      </p:sp>
      <p:sp>
        <p:nvSpPr>
          <p:cNvPr id="7" name="図形 6"/>
          <p:cNvSpPr>
            <a:spLocks noGrp="1"/>
          </p:cNvSpPr>
          <p:nvPr>
            <p:ph type="sldNum" sz="quarter" idx="12"/>
          </p:nvPr>
        </p:nvSpPr>
        <p:spPr/>
        <p:txBody>
          <a:bodyPr/>
          <a:lstStyle/>
          <a:p>
            <a:pPr>
              <a:defRPr/>
            </a:pPr>
            <a:fld id="{00B60508-F175-4D60-84FA-100C0D0CEF59}"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70000"/>
            <a:duotone>
              <a:schemeClr val="bg2">
                <a:tint val="100000"/>
                <a:shade val="5000"/>
              </a:schemeClr>
              <a:schemeClr val="bg2">
                <a:shade val="100000"/>
              </a:schemeClr>
            </a:duotone>
            <a:lum/>
          </a:blip>
          <a:srcRect/>
          <a:tile tx="0" ty="0" sx="94000" sy="94000" flip="xy" algn="tl"/>
        </a:blipFill>
        <a:effectLst/>
      </p:bgPr>
    </p:bg>
    <p:spTree>
      <p:nvGrpSpPr>
        <p:cNvPr id="1" name=""/>
        <p:cNvGrpSpPr/>
        <p:nvPr/>
      </p:nvGrpSpPr>
      <p:grpSpPr>
        <a:xfrm>
          <a:off x="0" y="0"/>
          <a:ext cx="0" cy="0"/>
          <a:chOff x="0" y="0"/>
          <a:chExt cx="0" cy="0"/>
        </a:xfrm>
      </p:grpSpPr>
      <p:sp>
        <p:nvSpPr>
          <p:cNvPr id="18" name="正方形/長方形 17"/>
          <p:cNvSpPr>
            <a:spLocks noGrp="1"/>
          </p:cNvSpPr>
          <p:nvPr>
            <p:ph type="body" idx="1"/>
          </p:nvPr>
        </p:nvSpPr>
        <p:spPr>
          <a:xfrm>
            <a:off x="1371600" y="1600201"/>
            <a:ext cx="24688800" cy="4525963"/>
          </a:xfrm>
          <a:prstGeom prst="rect">
            <a:avLst/>
          </a:prstGeom>
        </p:spPr>
        <p:txBody>
          <a:bodyPr vert="horz" rtlCol="0">
            <a:normAutofit/>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dirty="0"/>
          </a:p>
        </p:txBody>
      </p:sp>
      <p:sp>
        <p:nvSpPr>
          <p:cNvPr id="29" name="正方形/長方形 28"/>
          <p:cNvSpPr>
            <a:spLocks noGrp="1"/>
          </p:cNvSpPr>
          <p:nvPr>
            <p:ph type="dt" sz="half" idx="2"/>
          </p:nvPr>
        </p:nvSpPr>
        <p:spPr>
          <a:xfrm>
            <a:off x="1371600" y="6356351"/>
            <a:ext cx="6400800" cy="365125"/>
          </a:xfrm>
          <a:prstGeom prst="rect">
            <a:avLst/>
          </a:prstGeom>
        </p:spPr>
        <p:txBody>
          <a:bodyPr vert="horz" rtlCol="0" anchor="ctr"/>
          <a:lstStyle>
            <a:lvl1pPr algn="l">
              <a:defRPr sz="1200">
                <a:solidFill>
                  <a:schemeClr val="bg1"/>
                </a:solidFill>
              </a:defRPr>
            </a:lvl1pPr>
          </a:lstStyle>
          <a:p>
            <a:pPr>
              <a:defRPr/>
            </a:pPr>
            <a:fld id="{D5FFDF4D-FE57-4E79-A8B3-78BF37D88EEB}" type="datetimeFigureOut">
              <a:rPr lang="en-US" smtClean="0"/>
              <a:pPr>
                <a:defRPr/>
              </a:pPr>
              <a:t>4/13/2009</a:t>
            </a:fld>
            <a:endParaRPr lang="en-US"/>
          </a:p>
        </p:txBody>
      </p:sp>
      <p:sp>
        <p:nvSpPr>
          <p:cNvPr id="4" name="正方形/長方形 3"/>
          <p:cNvSpPr>
            <a:spLocks noGrp="1"/>
          </p:cNvSpPr>
          <p:nvPr>
            <p:ph type="ftr" sz="quarter" idx="3"/>
          </p:nvPr>
        </p:nvSpPr>
        <p:spPr>
          <a:xfrm>
            <a:off x="9372600" y="6356351"/>
            <a:ext cx="8686800" cy="365125"/>
          </a:xfrm>
          <a:prstGeom prst="rect">
            <a:avLst/>
          </a:prstGeom>
        </p:spPr>
        <p:txBody>
          <a:bodyPr vert="horz" rtlCol="0" anchor="ctr"/>
          <a:lstStyle>
            <a:lvl1pPr algn="ctr">
              <a:defRPr sz="1200">
                <a:solidFill>
                  <a:schemeClr val="tx1">
                    <a:tint val="75000"/>
                  </a:schemeClr>
                </a:solidFill>
              </a:defRPr>
            </a:lvl1pPr>
          </a:lstStyle>
          <a:p>
            <a:pPr>
              <a:defRPr/>
            </a:pPr>
            <a:endParaRPr lang="en-US"/>
          </a:p>
        </p:txBody>
      </p:sp>
      <p:sp>
        <p:nvSpPr>
          <p:cNvPr id="10" name="正方形/長方形 9"/>
          <p:cNvSpPr>
            <a:spLocks noGrp="1"/>
          </p:cNvSpPr>
          <p:nvPr>
            <p:ph type="sldNum" sz="quarter" idx="4"/>
          </p:nvPr>
        </p:nvSpPr>
        <p:spPr>
          <a:xfrm>
            <a:off x="19659600" y="6356351"/>
            <a:ext cx="6400800" cy="365125"/>
          </a:xfrm>
          <a:prstGeom prst="rect">
            <a:avLst/>
          </a:prstGeom>
        </p:spPr>
        <p:txBody>
          <a:bodyPr vert="horz" rtlCol="0" anchor="ctr"/>
          <a:lstStyle>
            <a:lvl1pPr algn="r">
              <a:defRPr sz="1200">
                <a:solidFill>
                  <a:schemeClr val="bg1"/>
                </a:solidFill>
              </a:defRPr>
            </a:lvl1pPr>
          </a:lstStyle>
          <a:p>
            <a:pPr>
              <a:defRPr/>
            </a:pPr>
            <a:fld id="{CB8A950B-1367-4DC3-BB47-1CE9F0F031D8}" type="slidenum">
              <a:rPr lang="en-US" smtClean="0"/>
              <a:pPr>
                <a:defRPr/>
              </a:pPr>
              <a:t>‹#›</a:t>
            </a:fld>
            <a:endParaRPr lang="en-US"/>
          </a:p>
        </p:txBody>
      </p:sp>
      <p:sp>
        <p:nvSpPr>
          <p:cNvPr id="22" name="正方形/長方形 21"/>
          <p:cNvSpPr>
            <a:spLocks noGrp="1"/>
          </p:cNvSpPr>
          <p:nvPr>
            <p:ph type="title"/>
          </p:nvPr>
        </p:nvSpPr>
        <p:spPr>
          <a:xfrm>
            <a:off x="1371600" y="274638"/>
            <a:ext cx="24688800" cy="1143000"/>
          </a:xfrm>
          <a:prstGeom prst="rect">
            <a:avLst/>
          </a:prstGeom>
          <a:noFill/>
        </p:spPr>
        <p:txBody>
          <a:bodyPr vert="horz" rtlCol="0" anchor="ctr">
            <a:normAutofit/>
          </a:bodyPr>
          <a:lstStyle/>
          <a:p>
            <a:r>
              <a:rPr kumimoji="1" lang="en-US" altLang="ja-JP" smtClean="0"/>
              <a:t>Click to edit Master title style</a:t>
            </a:r>
            <a:endParaRPr kumimoji="1" lang="ja-JP" altLang="en-US"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1" latinLnBrk="0" hangingPunct="1">
        <a:spcBef>
          <a:spcPct val="0"/>
        </a:spcBef>
        <a:buNone/>
        <a:defRPr kumimoji="1" sz="4400" baseline="0">
          <a:ln w="12700">
            <a:solidFill>
              <a:schemeClr val="tx1">
                <a:tint val="95000"/>
              </a:schemeClr>
            </a:solidFill>
          </a:ln>
          <a:gradFill>
            <a:gsLst>
              <a:gs pos="0">
                <a:schemeClr val="tx1">
                  <a:tint val="65000"/>
                </a:schemeClr>
              </a:gs>
              <a:gs pos="49900">
                <a:schemeClr val="tx1">
                  <a:tint val="95000"/>
                </a:schemeClr>
              </a:gs>
              <a:gs pos="50000">
                <a:schemeClr val="tx1"/>
              </a:gs>
              <a:gs pos="100000">
                <a:schemeClr val="tx1">
                  <a:tint val="95000"/>
                </a:schemeClr>
              </a:gs>
            </a:gsLst>
            <a:lin ang="5400000" scaled="1"/>
          </a:gradFill>
          <a:effectLst>
            <a:outerShdw blurRad="127000" algn="tl" rotWithShape="0">
              <a:schemeClr val="bg1">
                <a:alpha val="50000"/>
              </a:schemeClr>
            </a:outerShdw>
          </a:effectLst>
          <a:latin typeface="+mj-lt"/>
          <a:ea typeface="+mj-ea"/>
          <a:cs typeface="+mj-cs"/>
        </a:defRPr>
      </a:lvl1pPr>
    </p:titleStyle>
    <p:bodyStyle>
      <a:lvl1pPr marL="342900" indent="-342900" algn="l" rtl="0" eaLnBrk="1" latinLnBrk="0" hangingPunct="1">
        <a:spcBef>
          <a:spcPct val="20000"/>
        </a:spcBef>
        <a:buClr>
          <a:schemeClr val="tx1"/>
        </a:buClr>
        <a:buFont typeface="Wingdings"/>
        <a:buChar char="n"/>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tx2">
            <a:shade val="75000"/>
          </a:schemeClr>
        </a:buClr>
        <a:buSzPct val="85000"/>
        <a:buFont typeface="Wingdings"/>
        <a:buChar char="n"/>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shade val="50000"/>
          </a:schemeClr>
        </a:buClr>
        <a:buSzPct val="75000"/>
        <a:buFont typeface="Wingdings"/>
        <a:buChar char="n"/>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6">
            <a:shade val="50000"/>
          </a:schemeClr>
        </a:buClr>
        <a:buSzPct val="75000"/>
        <a:buFont typeface="Wingdings"/>
        <a:buChar char="n"/>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3">
            <a:shade val="50000"/>
          </a:schemeClr>
        </a:buClr>
        <a:buSzPct val="70000"/>
        <a:buFont typeface="Wingdings"/>
        <a:buChar char="n"/>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accent1">
            <a:shade val="50000"/>
          </a:schemeClr>
        </a:buClr>
        <a:buSzPct val="60000"/>
        <a:buFont typeface="Wingdings"/>
        <a:buChar char="n"/>
        <a:defRPr kumimoji="1" sz="2000">
          <a:solidFill>
            <a:schemeClr val="tx2"/>
          </a:solidFill>
          <a:latin typeface="+mn-lt"/>
          <a:ea typeface="+mn-ea"/>
          <a:cs typeface="+mn-cs"/>
        </a:defRPr>
      </a:lvl6pPr>
      <a:lvl7pPr marL="2971800" indent="-228600" algn="l" rtl="0" eaLnBrk="1" latinLnBrk="0" hangingPunct="1">
        <a:spcBef>
          <a:spcPct val="20000"/>
        </a:spcBef>
        <a:buClr>
          <a:schemeClr val="accent2">
            <a:shade val="50000"/>
          </a:schemeClr>
        </a:buClr>
        <a:buSzPct val="60000"/>
        <a:buFont typeface="Wingdings"/>
        <a:buChar char="n"/>
        <a:defRPr kumimoji="1" sz="2000">
          <a:solidFill>
            <a:schemeClr val="tx2"/>
          </a:solidFill>
          <a:latin typeface="+mn-lt"/>
          <a:ea typeface="+mn-ea"/>
          <a:cs typeface="+mn-cs"/>
        </a:defRPr>
      </a:lvl7pPr>
      <a:lvl8pPr marL="3429000" indent="-228600" algn="l" rtl="0" eaLnBrk="1" latinLnBrk="0" hangingPunct="1">
        <a:spcBef>
          <a:spcPct val="20000"/>
        </a:spcBef>
        <a:buClr>
          <a:schemeClr val="accent5">
            <a:shade val="50000"/>
          </a:schemeClr>
        </a:buClr>
        <a:buSzPct val="60000"/>
        <a:buFont typeface="Wingdings"/>
        <a:buChar char="n"/>
        <a:defRPr kumimoji="1" sz="2000">
          <a:solidFill>
            <a:schemeClr val="tx2"/>
          </a:solidFill>
          <a:latin typeface="+mn-lt"/>
          <a:ea typeface="+mn-ea"/>
          <a:cs typeface="+mn-cs"/>
        </a:defRPr>
      </a:lvl8pPr>
      <a:lvl9pPr marL="3886200" indent="-228600" algn="l" rtl="0" eaLnBrk="1" latinLnBrk="0" hangingPunct="1">
        <a:spcBef>
          <a:spcPct val="20000"/>
        </a:spcBef>
        <a:buClr>
          <a:schemeClr val="tx1"/>
        </a:buClr>
        <a:buSzPct val="50000"/>
        <a:buFont typeface="Wingdings"/>
        <a:buChar char="n"/>
        <a:defRPr kumimoji="1" sz="2000">
          <a:solidFill>
            <a:schemeClr val="tx2"/>
          </a:solidFill>
          <a:latin typeface="+mn-lt"/>
          <a:ea typeface="+mn-ea"/>
          <a:cs typeface="+mn-cs"/>
        </a:defRPr>
      </a:lvl9pPr>
    </p:bodyStyle>
    <p:otherStyle>
      <a:lvl1pPr marL="0" algn="l" rtl="0" eaLnBrk="1" hangingPunct="1">
        <a:defRPr kumimoji="1">
          <a:solidFill>
            <a:schemeClr val="tx1"/>
          </a:solidFill>
          <a:latin typeface="+mn-lt"/>
          <a:ea typeface="+mn-ea"/>
          <a:cs typeface="+mn-cs"/>
        </a:defRPr>
      </a:lvl1pPr>
      <a:lvl2pPr marL="457200" algn="l" rtl="0" eaLnBrk="1" hangingPunct="1">
        <a:defRPr kumimoji="1">
          <a:solidFill>
            <a:schemeClr val="tx1"/>
          </a:solidFill>
          <a:latin typeface="+mn-lt"/>
          <a:ea typeface="+mn-ea"/>
          <a:cs typeface="+mn-cs"/>
        </a:defRPr>
      </a:lvl2pPr>
      <a:lvl3pPr marL="914400" algn="l" rtl="0" eaLnBrk="1" hangingPunct="1">
        <a:defRPr kumimoji="1">
          <a:solidFill>
            <a:schemeClr val="tx1"/>
          </a:solidFill>
          <a:latin typeface="+mn-lt"/>
          <a:ea typeface="+mn-ea"/>
          <a:cs typeface="+mn-cs"/>
        </a:defRPr>
      </a:lvl3pPr>
      <a:lvl4pPr marL="1371600" algn="l" rtl="0" eaLnBrk="1" hangingPunct="1">
        <a:defRPr kumimoji="1">
          <a:solidFill>
            <a:schemeClr val="tx1"/>
          </a:solidFill>
          <a:latin typeface="+mn-lt"/>
          <a:ea typeface="+mn-ea"/>
          <a:cs typeface="+mn-cs"/>
        </a:defRPr>
      </a:lvl4pPr>
      <a:lvl5pPr marL="1828800" algn="l" rtl="0" eaLnBrk="1" hangingPunct="1">
        <a:defRPr kumimoji="1">
          <a:solidFill>
            <a:schemeClr val="tx1"/>
          </a:solidFill>
          <a:latin typeface="+mn-lt"/>
          <a:ea typeface="+mn-ea"/>
          <a:cs typeface="+mn-cs"/>
        </a:defRPr>
      </a:lvl5pPr>
      <a:lvl6pPr marL="2286000" algn="l" rtl="0" eaLnBrk="1" hangingPunct="1">
        <a:defRPr kumimoji="1">
          <a:solidFill>
            <a:schemeClr val="tx1"/>
          </a:solidFill>
          <a:latin typeface="+mn-lt"/>
          <a:ea typeface="+mn-ea"/>
          <a:cs typeface="+mn-cs"/>
        </a:defRPr>
      </a:lvl6pPr>
      <a:lvl7pPr marL="2743200" algn="l" rtl="0" eaLnBrk="1" hangingPunct="1">
        <a:defRPr kumimoji="1">
          <a:solidFill>
            <a:schemeClr val="tx1"/>
          </a:solidFill>
          <a:latin typeface="+mn-lt"/>
          <a:ea typeface="+mn-ea"/>
          <a:cs typeface="+mn-cs"/>
        </a:defRPr>
      </a:lvl7pPr>
      <a:lvl8pPr marL="3200400" algn="l" rtl="0" eaLnBrk="1" hangingPunct="1">
        <a:defRPr kumimoji="1">
          <a:solidFill>
            <a:schemeClr val="tx1"/>
          </a:solidFill>
          <a:latin typeface="+mn-lt"/>
          <a:ea typeface="+mn-ea"/>
          <a:cs typeface="+mn-cs"/>
        </a:defRPr>
      </a:lvl8pPr>
      <a:lvl9pPr marL="3657600" algn="l" rtl="0" eaLnBrk="1" hangingPunct="1">
        <a:defRPr kumimoji="1">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gif"/><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4.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jpe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76.jpeg"/><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060873" y="-152400"/>
            <a:ext cx="9372600" cy="1905000"/>
          </a:xfrm>
          <a:prstGeom prst="rect">
            <a:avLst/>
          </a:prstGeom>
          <a:solidFill>
            <a:schemeClr val="tx1"/>
          </a:solidFill>
          <a:effectLst>
            <a:softEdge rad="63500"/>
          </a:effectLst>
        </p:spPr>
        <p:txBody>
          <a:bodyPr anchor="ctr">
            <a:normAutofit fontScale="92500"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3600" dirty="0" smtClean="0">
                <a:solidFill>
                  <a:schemeClr val="bg2">
                    <a:lumMod val="60000"/>
                    <a:lumOff val="40000"/>
                  </a:schemeClr>
                </a:solidFill>
                <a:ea typeface="+mj-ea"/>
                <a:cs typeface="+mj-cs"/>
              </a:rPr>
              <a:t>	</a:t>
            </a:r>
          </a:p>
          <a:p>
            <a:pPr fontAlgn="auto">
              <a:spcBef>
                <a:spcPts val="0"/>
              </a:spcBef>
              <a:spcAft>
                <a:spcPts val="0"/>
              </a:spcAft>
              <a:defRPr/>
            </a:pPr>
            <a:r>
              <a:rPr lang="en-US" sz="3600" b="1" dirty="0" smtClean="0">
                <a:solidFill>
                  <a:schemeClr val="bg2">
                    <a:lumMod val="60000"/>
                    <a:lumOff val="40000"/>
                  </a:schemeClr>
                </a:solidFill>
                <a:ea typeface="+mj-ea"/>
                <a:cs typeface="+mj-cs"/>
              </a:rPr>
              <a:t>	</a:t>
            </a:r>
            <a:r>
              <a:rPr lang="en-US" sz="4000" b="1" dirty="0" smtClean="0">
                <a:solidFill>
                  <a:schemeClr val="bg2">
                    <a:lumMod val="60000"/>
                    <a:lumOff val="40000"/>
                  </a:schemeClr>
                </a:solidFill>
                <a:ea typeface="+mj-ea"/>
                <a:cs typeface="+mj-cs"/>
              </a:rPr>
              <a:t>SQUARE 320 </a:t>
            </a:r>
          </a:p>
          <a:p>
            <a:pPr fontAlgn="auto">
              <a:spcBef>
                <a:spcPts val="0"/>
              </a:spcBef>
              <a:spcAft>
                <a:spcPts val="0"/>
              </a:spcAft>
              <a:defRPr/>
            </a:pPr>
            <a:r>
              <a:rPr lang="en-US" sz="3000" i="1" dirty="0" smtClean="0">
                <a:solidFill>
                  <a:schemeClr val="bg2">
                    <a:lumMod val="60000"/>
                    <a:lumOff val="40000"/>
                  </a:schemeClr>
                </a:solidFill>
                <a:ea typeface="+mj-ea"/>
                <a:cs typeface="+mj-cs"/>
              </a:rPr>
              <a:t>      		1199 F Street, NW – Wash, DC</a:t>
            </a:r>
          </a:p>
          <a:p>
            <a:pPr fontAlgn="auto">
              <a:spcBef>
                <a:spcPts val="0"/>
              </a:spcBef>
              <a:spcAft>
                <a:spcPts val="0"/>
              </a:spcAft>
              <a:defRPr/>
            </a:pPr>
            <a:r>
              <a:rPr lang="en-US" sz="2800" dirty="0" smtClean="0">
                <a:ea typeface="+mj-ea"/>
                <a:cs typeface="+mj-cs"/>
              </a:rPr>
              <a:t>	  </a:t>
            </a:r>
            <a:r>
              <a:rPr lang="en-US" sz="1600" dirty="0" smtClean="0">
                <a:ea typeface="+mj-ea"/>
                <a:cs typeface="+mj-cs"/>
              </a:rPr>
              <a:t> 		       	</a:t>
            </a:r>
          </a:p>
        </p:txBody>
      </p:sp>
      <p:sp>
        <p:nvSpPr>
          <p:cNvPr id="11" name="Rectangle 10"/>
          <p:cNvSpPr/>
          <p:nvPr/>
        </p:nvSpPr>
        <p:spPr>
          <a:xfrm>
            <a:off x="18211800" y="-27709"/>
            <a:ext cx="9351818" cy="6934200"/>
          </a:xfrm>
          <a:prstGeom prst="rect">
            <a:avLst/>
          </a:prstGeom>
          <a:solidFill>
            <a:schemeClr val="tx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Subtitle 2"/>
          <p:cNvSpPr txBox="1">
            <a:spLocks/>
          </p:cNvSpPr>
          <p:nvPr/>
        </p:nvSpPr>
        <p:spPr>
          <a:xfrm>
            <a:off x="14478000" y="2667000"/>
            <a:ext cx="3687946" cy="2743200"/>
          </a:xfrm>
          <a:custGeom>
            <a:avLst/>
            <a:gdLst>
              <a:gd name="connsiteX0" fmla="*/ 0 w 4572000"/>
              <a:gd name="connsiteY0" fmla="*/ 0 h 1752600"/>
              <a:gd name="connsiteX1" fmla="*/ 4572000 w 4572000"/>
              <a:gd name="connsiteY1" fmla="*/ 0 h 1752600"/>
              <a:gd name="connsiteX2" fmla="*/ 4572000 w 4572000"/>
              <a:gd name="connsiteY2" fmla="*/ 1752600 h 1752600"/>
              <a:gd name="connsiteX3" fmla="*/ 0 w 4572000"/>
              <a:gd name="connsiteY3" fmla="*/ 1752600 h 1752600"/>
              <a:gd name="connsiteX4" fmla="*/ 0 w 45720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1752600">
                <a:moveTo>
                  <a:pt x="0" y="0"/>
                </a:moveTo>
                <a:lnTo>
                  <a:pt x="4572000" y="0"/>
                </a:lnTo>
                <a:lnTo>
                  <a:pt x="4572000" y="1752600"/>
                </a:lnTo>
                <a:lnTo>
                  <a:pt x="0" y="1752600"/>
                </a:lnTo>
                <a:lnTo>
                  <a:pt x="0" y="0"/>
                </a:lnTo>
                <a:close/>
              </a:path>
            </a:pathLst>
          </a:custGeom>
          <a:noFill/>
          <a:effectLst>
            <a:softEdge rad="12700"/>
          </a:effectLst>
        </p:spPr>
        <p:txBody>
          <a:bodyPr>
            <a:normAutofit fontScale="92500" lnSpcReduction="10000"/>
          </a:bodyPr>
          <a:lstStyle/>
          <a:p>
            <a:pPr algn="ctr" fontAlgn="auto">
              <a:spcBef>
                <a:spcPct val="20000"/>
              </a:spcBef>
              <a:spcAft>
                <a:spcPts val="0"/>
              </a:spcAft>
              <a:buClr>
                <a:srgbClr val="000000"/>
              </a:buClr>
              <a:buSzPct val="85000"/>
              <a:buFont typeface="Arial" pitchFamily="34" charset="0"/>
              <a:buNone/>
              <a:defRPr/>
            </a:pPr>
            <a:r>
              <a:rPr lang="en-US" sz="3600" dirty="0" smtClean="0">
                <a:solidFill>
                  <a:srgbClr val="000000"/>
                </a:solidFill>
                <a:latin typeface="Georgia"/>
              </a:rPr>
              <a:t>Michael Webb</a:t>
            </a:r>
            <a:endParaRPr lang="en-US" sz="3600" dirty="0">
              <a:solidFill>
                <a:srgbClr val="000000"/>
              </a:solidFill>
              <a:latin typeface="Georgia"/>
            </a:endParaRPr>
          </a:p>
          <a:p>
            <a:pPr algn="ctr" fontAlgn="auto">
              <a:spcBef>
                <a:spcPct val="20000"/>
              </a:spcBef>
              <a:spcAft>
                <a:spcPts val="0"/>
              </a:spcAft>
              <a:buClr>
                <a:srgbClr val="000000"/>
              </a:buClr>
              <a:buSzPct val="85000"/>
              <a:buFont typeface="Arial" pitchFamily="34" charset="0"/>
              <a:buNone/>
              <a:defRPr/>
            </a:pPr>
            <a:r>
              <a:rPr lang="en-US" sz="1600" dirty="0" smtClean="0">
                <a:solidFill>
                  <a:srgbClr val="000000"/>
                </a:solidFill>
                <a:latin typeface="Georgia"/>
              </a:rPr>
              <a:t>Charleston, South Carolina</a:t>
            </a:r>
          </a:p>
          <a:p>
            <a:pPr algn="ctr" fontAlgn="auto">
              <a:spcBef>
                <a:spcPct val="20000"/>
              </a:spcBef>
              <a:spcAft>
                <a:spcPts val="0"/>
              </a:spcAft>
              <a:buClr>
                <a:srgbClr val="000000"/>
              </a:buClr>
              <a:buSzPct val="85000"/>
              <a:buFont typeface="Arial" pitchFamily="34" charset="0"/>
              <a:buNone/>
              <a:defRPr/>
            </a:pPr>
            <a:endParaRPr lang="en-US" sz="1900" dirty="0" smtClean="0">
              <a:solidFill>
                <a:srgbClr val="000000"/>
              </a:solidFill>
              <a:latin typeface="Georgia"/>
            </a:endParaRPr>
          </a:p>
          <a:p>
            <a:pPr algn="ctr" fontAlgn="auto">
              <a:spcBef>
                <a:spcPct val="20000"/>
              </a:spcBef>
              <a:spcAft>
                <a:spcPts val="0"/>
              </a:spcAft>
              <a:buClr>
                <a:srgbClr val="000000"/>
              </a:buClr>
              <a:buSzPct val="85000"/>
              <a:buFont typeface="Arial" pitchFamily="34" charset="0"/>
              <a:buNone/>
              <a:defRPr/>
            </a:pPr>
            <a:r>
              <a:rPr lang="en-US" sz="1900" dirty="0" smtClean="0">
                <a:solidFill>
                  <a:srgbClr val="000000"/>
                </a:solidFill>
                <a:latin typeface="Georgia"/>
              </a:rPr>
              <a:t>Architectural Engineering</a:t>
            </a:r>
          </a:p>
          <a:p>
            <a:pPr algn="ctr" fontAlgn="auto">
              <a:spcBef>
                <a:spcPct val="20000"/>
              </a:spcBef>
              <a:spcAft>
                <a:spcPts val="0"/>
              </a:spcAft>
              <a:buClr>
                <a:srgbClr val="000000"/>
              </a:buClr>
              <a:buSzPct val="85000"/>
              <a:buFont typeface="Arial" pitchFamily="34" charset="0"/>
              <a:buNone/>
              <a:defRPr/>
            </a:pPr>
            <a:r>
              <a:rPr lang="en-US" sz="1900" dirty="0" smtClean="0">
                <a:solidFill>
                  <a:srgbClr val="000000"/>
                </a:solidFill>
                <a:latin typeface="Georgia"/>
              </a:rPr>
              <a:t>Construction </a:t>
            </a:r>
            <a:r>
              <a:rPr lang="en-US" sz="1900" dirty="0">
                <a:solidFill>
                  <a:srgbClr val="000000"/>
                </a:solidFill>
                <a:latin typeface="Georgia"/>
              </a:rPr>
              <a:t>Management</a:t>
            </a:r>
          </a:p>
          <a:p>
            <a:pPr algn="ctr" fontAlgn="auto">
              <a:spcBef>
                <a:spcPct val="20000"/>
              </a:spcBef>
              <a:spcAft>
                <a:spcPts val="0"/>
              </a:spcAft>
              <a:buClr>
                <a:srgbClr val="000000"/>
              </a:buClr>
              <a:buSzPct val="85000"/>
              <a:defRPr/>
            </a:pPr>
            <a:r>
              <a:rPr lang="en-US" sz="1900" dirty="0" smtClean="0">
                <a:solidFill>
                  <a:srgbClr val="000000"/>
                </a:solidFill>
                <a:latin typeface="Georgia"/>
              </a:rPr>
              <a:t>The Pennsylvania State University</a:t>
            </a:r>
          </a:p>
          <a:p>
            <a:pPr algn="ctr" fontAlgn="auto">
              <a:spcBef>
                <a:spcPct val="20000"/>
              </a:spcBef>
              <a:spcAft>
                <a:spcPts val="0"/>
              </a:spcAft>
              <a:buClr>
                <a:srgbClr val="000000"/>
              </a:buClr>
              <a:buSzPct val="85000"/>
              <a:defRPr/>
            </a:pPr>
            <a:endParaRPr lang="en-US" sz="1900" dirty="0" smtClean="0">
              <a:solidFill>
                <a:srgbClr val="000000"/>
              </a:solidFill>
              <a:latin typeface="Georgia"/>
            </a:endParaRPr>
          </a:p>
          <a:p>
            <a:pPr algn="ctr" fontAlgn="auto">
              <a:spcBef>
                <a:spcPct val="20000"/>
              </a:spcBef>
              <a:spcAft>
                <a:spcPts val="0"/>
              </a:spcAft>
              <a:buClr>
                <a:srgbClr val="000000"/>
              </a:buClr>
              <a:buSzPct val="85000"/>
              <a:defRPr/>
            </a:pPr>
            <a:r>
              <a:rPr lang="en-US" sz="1900" dirty="0" smtClean="0">
                <a:solidFill>
                  <a:srgbClr val="000000"/>
                </a:solidFill>
                <a:latin typeface="Georgia"/>
              </a:rPr>
              <a:t>Senior </a:t>
            </a:r>
            <a:r>
              <a:rPr lang="en-US" sz="1900" dirty="0">
                <a:solidFill>
                  <a:srgbClr val="000000"/>
                </a:solidFill>
                <a:latin typeface="Georgia"/>
              </a:rPr>
              <a:t>Thesis Presentation </a:t>
            </a:r>
            <a:r>
              <a:rPr lang="en-US" sz="1900" dirty="0" smtClean="0">
                <a:solidFill>
                  <a:srgbClr val="000000"/>
                </a:solidFill>
                <a:latin typeface="Georgia"/>
              </a:rPr>
              <a:t>2009</a:t>
            </a:r>
            <a:endParaRPr lang="en-US" sz="1900" dirty="0">
              <a:solidFill>
                <a:srgbClr val="000000"/>
              </a:solidFill>
              <a:latin typeface="Georgia"/>
            </a:endParaRPr>
          </a:p>
          <a:p>
            <a:pPr algn="ctr" fontAlgn="auto">
              <a:spcBef>
                <a:spcPct val="20000"/>
              </a:spcBef>
              <a:spcAft>
                <a:spcPts val="0"/>
              </a:spcAft>
              <a:buClr>
                <a:srgbClr val="000000"/>
              </a:buClr>
              <a:buSzPct val="85000"/>
              <a:buFont typeface="Arial" pitchFamily="34" charset="0"/>
              <a:buNone/>
              <a:defRPr/>
            </a:pPr>
            <a:endParaRPr lang="en-US" sz="1900" b="1" cap="all" spc="250" dirty="0">
              <a:solidFill>
                <a:prstClr val="black"/>
              </a:solidFill>
              <a:latin typeface="Georgia"/>
            </a:endParaRPr>
          </a:p>
          <a:p>
            <a:pPr algn="ctr" fontAlgn="auto">
              <a:spcBef>
                <a:spcPct val="20000"/>
              </a:spcBef>
              <a:spcAft>
                <a:spcPts val="0"/>
              </a:spcAft>
              <a:buFont typeface="Arial" pitchFamily="34" charset="0"/>
              <a:buNone/>
              <a:defRPr/>
            </a:pPr>
            <a:endParaRPr lang="en-US" sz="3200" dirty="0">
              <a:solidFill>
                <a:schemeClr val="tx1">
                  <a:tint val="75000"/>
                </a:schemeClr>
              </a:solidFill>
              <a:latin typeface="+mn-lt"/>
            </a:endParaRPr>
          </a:p>
        </p:txBody>
      </p:sp>
      <p:pic>
        <p:nvPicPr>
          <p:cNvPr id="7" name="Picture 6" descr="1199F Corner View.jpeg"/>
          <p:cNvPicPr>
            <a:picLocks noChangeAspect="1"/>
          </p:cNvPicPr>
          <p:nvPr/>
        </p:nvPicPr>
        <p:blipFill>
          <a:blip r:embed="rId2"/>
          <a:srcRect l="-2708" t="6513" r="7912" b="-1568"/>
          <a:stretch>
            <a:fillRect/>
          </a:stretch>
        </p:blipFill>
        <p:spPr>
          <a:xfrm>
            <a:off x="8915400" y="1585680"/>
            <a:ext cx="5334000" cy="5348520"/>
          </a:xfrm>
          <a:prstGeom prst="rect">
            <a:avLst/>
          </a:prstGeom>
          <a:ln>
            <a:noFill/>
          </a:ln>
          <a:effectLst>
            <a:softEdge rad="63500"/>
          </a:effectLst>
        </p:spPr>
      </p:pic>
    </p:spTree>
  </p:cSld>
  <p:clrMapOvr>
    <a:masterClrMapping/>
  </p:clrMapOvr>
  <p:transition advTm="12625">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4"/>
          <p:cNvPicPr>
            <a:picLocks noChangeArrowheads="1"/>
          </p:cNvPicPr>
          <p:nvPr/>
        </p:nvPicPr>
        <p:blipFill>
          <a:blip r:embed="rId2">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sp>
        <p:nvSpPr>
          <p:cNvPr id="23" name="Rectangle 22"/>
          <p:cNvSpPr/>
          <p:nvPr/>
        </p:nvSpPr>
        <p:spPr>
          <a:xfrm>
            <a:off x="1828800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12"/>
          <p:cNvSpPr txBox="1">
            <a:spLocks/>
          </p:cNvSpPr>
          <p:nvPr/>
        </p:nvSpPr>
        <p:spPr>
          <a:xfrm>
            <a:off x="9144000" y="1600200"/>
            <a:ext cx="9144000" cy="762000"/>
          </a:xfrm>
          <a:prstGeom prst="rect">
            <a:avLst/>
          </a:prstGeom>
          <a:no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2600" b="1" i="1" dirty="0" smtClean="0">
                <a:solidFill>
                  <a:schemeClr val="tx1"/>
                </a:solidFill>
                <a:ea typeface="+mj-ea"/>
                <a:cs typeface="+mj-cs"/>
              </a:rPr>
              <a:t>     “Enabling Synergy Among Renovation Teams”</a:t>
            </a:r>
            <a:endParaRPr lang="en-US" sz="2600" b="1" dirty="0" smtClean="0">
              <a:solidFill>
                <a:schemeClr val="tx1"/>
              </a:solidFill>
              <a:ea typeface="+mj-ea"/>
              <a:cs typeface="+mj-cs"/>
            </a:endParaRPr>
          </a:p>
        </p:txBody>
      </p:sp>
      <p:sp>
        <p:nvSpPr>
          <p:cNvPr id="13" name="Rectangle 12"/>
          <p:cNvSpPr/>
          <p:nvPr/>
        </p:nvSpPr>
        <p:spPr>
          <a:xfrm>
            <a:off x="9372600" y="2520077"/>
            <a:ext cx="8686800" cy="1477328"/>
          </a:xfrm>
          <a:prstGeom prst="rect">
            <a:avLst/>
          </a:prstGeom>
        </p:spPr>
        <p:txBody>
          <a:bodyPr wrap="square">
            <a:spAutoFit/>
          </a:bodyPr>
          <a:lstStyle/>
          <a:p>
            <a:pPr>
              <a:lnSpc>
                <a:spcPct val="150000"/>
              </a:lnSpc>
            </a:pPr>
            <a:r>
              <a:rPr lang="en-US" sz="2000" b="1" dirty="0" smtClean="0">
                <a:latin typeface="Georgia" pitchFamily="18" charset="0"/>
              </a:rPr>
              <a:t>Overarching Theme</a:t>
            </a:r>
          </a:p>
          <a:p>
            <a:pPr>
              <a:lnSpc>
                <a:spcPct val="150000"/>
              </a:lnSpc>
              <a:buFont typeface="Arial" pitchFamily="34" charset="0"/>
              <a:buChar char="•"/>
            </a:pPr>
            <a:r>
              <a:rPr lang="en-US" sz="2000" dirty="0" smtClean="0">
                <a:latin typeface="Georgia" pitchFamily="18" charset="0"/>
              </a:rPr>
              <a:t>  Methods  that  will unlock the potential synergy  among renovation teams</a:t>
            </a:r>
          </a:p>
          <a:p>
            <a:pPr>
              <a:lnSpc>
                <a:spcPct val="150000"/>
              </a:lnSpc>
              <a:buFont typeface="Arial" pitchFamily="34" charset="0"/>
              <a:buChar char="•"/>
            </a:pPr>
            <a:r>
              <a:rPr lang="en-US" sz="2000" dirty="0" smtClean="0">
                <a:latin typeface="Georgia" pitchFamily="18" charset="0"/>
              </a:rPr>
              <a:t>  Various parties are united to achieve greater success as a whole     </a:t>
            </a:r>
            <a:endParaRPr lang="en-US" sz="2000" dirty="0">
              <a:latin typeface="Georgia" pitchFamily="18" charset="0"/>
            </a:endParaRPr>
          </a:p>
        </p:txBody>
      </p:sp>
      <p:pic>
        <p:nvPicPr>
          <p:cNvPr id="51202" name="Picture 2" descr="http://www.free-iphone.org.uk/images/unlock.jpg"/>
          <p:cNvPicPr>
            <a:picLocks noChangeAspect="1" noChangeArrowheads="1"/>
          </p:cNvPicPr>
          <p:nvPr/>
        </p:nvPicPr>
        <p:blipFill>
          <a:blip r:embed="rId3"/>
          <a:srcRect t="18667" b="17333"/>
          <a:stretch>
            <a:fillRect/>
          </a:stretch>
        </p:blipFill>
        <p:spPr bwMode="auto">
          <a:xfrm>
            <a:off x="12268200" y="4644380"/>
            <a:ext cx="3017088" cy="1379240"/>
          </a:xfrm>
          <a:prstGeom prst="rect">
            <a:avLst/>
          </a:prstGeom>
          <a:ln>
            <a:noFill/>
          </a:ln>
          <a:effectLst>
            <a:softEdge rad="112500"/>
          </a:effectLst>
        </p:spPr>
      </p:pic>
    </p:spTree>
  </p:cSld>
  <p:clrMapOvr>
    <a:masterClrMapping/>
  </p:clrMapOvr>
  <p:transition advTm="12625">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4"/>
          <p:cNvPicPr>
            <a:picLocks noChangeArrowheads="1"/>
          </p:cNvPicPr>
          <p:nvPr/>
        </p:nvPicPr>
        <p:blipFill>
          <a:blip r:embed="rId2">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sp>
        <p:nvSpPr>
          <p:cNvPr id="23" name="Rectangle 22"/>
          <p:cNvSpPr/>
          <p:nvPr/>
        </p:nvSpPr>
        <p:spPr>
          <a:xfrm>
            <a:off x="1828800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9372600" y="1828800"/>
            <a:ext cx="8686800" cy="1477328"/>
          </a:xfrm>
          <a:prstGeom prst="rect">
            <a:avLst/>
          </a:prstGeom>
        </p:spPr>
        <p:txBody>
          <a:bodyPr wrap="square">
            <a:spAutoFit/>
          </a:bodyPr>
          <a:lstStyle/>
          <a:p>
            <a:pPr>
              <a:lnSpc>
                <a:spcPct val="150000"/>
              </a:lnSpc>
            </a:pPr>
            <a:r>
              <a:rPr lang="en-US" sz="2000" b="1" dirty="0" smtClean="0">
                <a:latin typeface="Georgia" pitchFamily="18" charset="0"/>
              </a:rPr>
              <a:t>What is Synergy?</a:t>
            </a:r>
          </a:p>
          <a:p>
            <a:pPr>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2 agents acting together such that the </a:t>
            </a:r>
            <a:r>
              <a:rPr lang="en-US" dirty="0" smtClean="0">
                <a:latin typeface="Georgia" pitchFamily="18" charset="0"/>
              </a:rPr>
              <a:t>whole is greater than the sum of its parts’</a:t>
            </a:r>
          </a:p>
          <a:p>
            <a:pPr>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5 + 5 = 15</a:t>
            </a:r>
            <a:endParaRPr lang="en-US" dirty="0">
              <a:latin typeface="Georgia" pitchFamily="18" charset="0"/>
            </a:endParaRPr>
          </a:p>
        </p:txBody>
      </p:sp>
      <p:sp>
        <p:nvSpPr>
          <p:cNvPr id="9" name="Rectangle 8"/>
          <p:cNvSpPr/>
          <p:nvPr/>
        </p:nvSpPr>
        <p:spPr>
          <a:xfrm>
            <a:off x="9353550" y="3200400"/>
            <a:ext cx="8686800" cy="969496"/>
          </a:xfrm>
          <a:prstGeom prst="rect">
            <a:avLst/>
          </a:prstGeom>
        </p:spPr>
        <p:txBody>
          <a:bodyPr wrap="square">
            <a:spAutoFit/>
          </a:bodyPr>
          <a:lstStyle/>
          <a:p>
            <a:pPr>
              <a:lnSpc>
                <a:spcPct val="150000"/>
              </a:lnSpc>
            </a:pPr>
            <a:r>
              <a:rPr lang="en-US" sz="2000" b="1" dirty="0" smtClean="0">
                <a:latin typeface="Georgia" pitchFamily="18" charset="0"/>
              </a:rPr>
              <a:t>Overview of the Research Results</a:t>
            </a:r>
          </a:p>
          <a:p>
            <a:pPr>
              <a:lnSpc>
                <a:spcPct val="150000"/>
              </a:lnSpc>
              <a:buFont typeface="Arial" pitchFamily="34" charset="0"/>
              <a:buChar char="•"/>
            </a:pPr>
            <a:r>
              <a:rPr lang="en-US" dirty="0" smtClean="0">
                <a:latin typeface="Georgia" pitchFamily="18" charset="0"/>
              </a:rPr>
              <a:t>  3 Distinct Areas that when combined will unlock the potential for success</a:t>
            </a:r>
          </a:p>
        </p:txBody>
      </p:sp>
      <p:pic>
        <p:nvPicPr>
          <p:cNvPr id="50178" name="Picture 2" descr="http://www.maximizepossibility.com/RMGpictures/Synergy.jpg"/>
          <p:cNvPicPr>
            <a:picLocks noChangeAspect="1" noChangeArrowheads="1"/>
          </p:cNvPicPr>
          <p:nvPr/>
        </p:nvPicPr>
        <p:blipFill>
          <a:blip r:embed="rId3" cstate="print"/>
          <a:srcRect/>
          <a:stretch>
            <a:fillRect/>
          </a:stretch>
        </p:blipFill>
        <p:spPr bwMode="auto">
          <a:xfrm>
            <a:off x="12573000" y="4419600"/>
            <a:ext cx="2057400" cy="1995678"/>
          </a:xfrm>
          <a:prstGeom prst="rect">
            <a:avLst/>
          </a:prstGeom>
          <a:ln>
            <a:noFill/>
          </a:ln>
          <a:effectLst>
            <a:softEdge rad="112500"/>
          </a:effectLst>
        </p:spPr>
      </p:pic>
    </p:spTree>
  </p:cSld>
  <p:clrMapOvr>
    <a:masterClrMapping/>
  </p:clrMapOvr>
  <p:transition advTm="12625">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4"/>
          <p:cNvPicPr>
            <a:picLocks noChangeArrowheads="1"/>
          </p:cNvPicPr>
          <p:nvPr/>
        </p:nvPicPr>
        <p:blipFill>
          <a:blip r:embed="rId2">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sp>
        <p:nvSpPr>
          <p:cNvPr id="23" name="Rectangle 22"/>
          <p:cNvSpPr/>
          <p:nvPr/>
        </p:nvSpPr>
        <p:spPr>
          <a:xfrm>
            <a:off x="1828800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9372600" y="1828800"/>
            <a:ext cx="8686800" cy="3323987"/>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Information-Time-Money Relationship</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Forward Thinking teams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sz="2000" dirty="0" smtClean="0">
                <a:latin typeface="Georgia" pitchFamily="18" charset="0"/>
              </a:rPr>
              <a:t>  Monitoring the project climate &amp; developing working relationships  </a:t>
            </a:r>
            <a:endParaRPr lang="en-US" sz="2000" dirty="0">
              <a:latin typeface="Georgia" pitchFamily="18" charset="0"/>
            </a:endParaRPr>
          </a:p>
        </p:txBody>
      </p:sp>
    </p:spTree>
  </p:cSld>
  <p:clrMapOvr>
    <a:masterClrMapping/>
  </p:clrMapOvr>
  <p:transition advTm="12625">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Overview of Results</a:t>
            </a:r>
            <a:endParaRPr lang="en-US" sz="3100" dirty="0" smtClean="0">
              <a:ea typeface="+mj-ea"/>
              <a:cs typeface="+mj-cs"/>
            </a:endParaRPr>
          </a:p>
        </p:txBody>
      </p:sp>
      <p:sp>
        <p:nvSpPr>
          <p:cNvPr id="14" name="Rectangle 13"/>
          <p:cNvSpPr/>
          <p:nvPr/>
        </p:nvSpPr>
        <p:spPr>
          <a:xfrm>
            <a:off x="18516600" y="1819513"/>
            <a:ext cx="8686800" cy="3508653"/>
          </a:xfrm>
          <a:prstGeom prst="rect">
            <a:avLst/>
          </a:prstGeom>
        </p:spPr>
        <p:txBody>
          <a:bodyPr wrap="square">
            <a:spAutoFit/>
          </a:bodyPr>
          <a:lstStyle/>
          <a:p>
            <a:pPr>
              <a:lnSpc>
                <a:spcPct val="150000"/>
              </a:lnSpc>
            </a:pPr>
            <a:r>
              <a:rPr lang="en-US" sz="2000" b="1" dirty="0" smtClean="0">
                <a:latin typeface="Georgia" pitchFamily="18" charset="0"/>
              </a:rPr>
              <a:t>Cohesion</a:t>
            </a:r>
          </a:p>
          <a:p>
            <a:pPr>
              <a:lnSpc>
                <a:spcPct val="150000"/>
              </a:lnSpc>
              <a:buFont typeface="Arial" pitchFamily="34" charset="0"/>
              <a:buChar char="•"/>
            </a:pPr>
            <a:r>
              <a:rPr lang="en-US" dirty="0" smtClean="0">
                <a:latin typeface="Georgia" pitchFamily="18" charset="0"/>
              </a:rPr>
              <a:t>  Information-Time-Money Relationship:  </a:t>
            </a:r>
          </a:p>
          <a:p>
            <a:pPr>
              <a:lnSpc>
                <a:spcPct val="150000"/>
              </a:lnSpc>
            </a:pPr>
            <a:r>
              <a:rPr lang="en-US" dirty="0" smtClean="0">
                <a:latin typeface="Georgia" pitchFamily="18" charset="0"/>
              </a:rPr>
              <a:t>            </a:t>
            </a:r>
            <a:r>
              <a:rPr lang="en-US" i="1" dirty="0" smtClean="0">
                <a:latin typeface="Georgia" pitchFamily="18" charset="0"/>
              </a:rPr>
              <a:t>(Info)</a:t>
            </a:r>
            <a:r>
              <a:rPr lang="en-US" i="1" baseline="50000" dirty="0" smtClean="0">
                <a:latin typeface="Georgia" pitchFamily="18" charset="0"/>
              </a:rPr>
              <a:t> -1</a:t>
            </a:r>
            <a:r>
              <a:rPr lang="en-US" i="1" dirty="0" smtClean="0">
                <a:latin typeface="Georgia" pitchFamily="18" charset="0"/>
              </a:rPr>
              <a:t> = Time + Money</a:t>
            </a:r>
            <a:endParaRPr lang="en-US" i="1" baseline="50000" dirty="0" smtClean="0">
              <a:latin typeface="Georgia" pitchFamily="18" charset="0"/>
            </a:endParaRPr>
          </a:p>
          <a:p>
            <a:pPr>
              <a:lnSpc>
                <a:spcPct val="150000"/>
              </a:lnSpc>
            </a:pPr>
            <a:endParaRPr lang="en-US" dirty="0" smtClean="0">
              <a:latin typeface="Georgia" pitchFamily="18" charset="0"/>
            </a:endParaRPr>
          </a:p>
          <a:p>
            <a:pPr>
              <a:lnSpc>
                <a:spcPct val="150000"/>
              </a:lnSpc>
            </a:pPr>
            <a:r>
              <a:rPr lang="en-US" dirty="0" smtClean="0">
                <a:latin typeface="Georgia" pitchFamily="18" charset="0"/>
              </a:rPr>
              <a:t>	More Information Early  </a:t>
            </a:r>
          </a:p>
          <a:p>
            <a:pPr>
              <a:lnSpc>
                <a:spcPct val="150000"/>
              </a:lnSpc>
            </a:pPr>
            <a:r>
              <a:rPr lang="en-US" dirty="0" smtClean="0">
                <a:latin typeface="Georgia" pitchFamily="18" charset="0"/>
              </a:rPr>
              <a:t>             + Enhances Communication </a:t>
            </a:r>
          </a:p>
          <a:p>
            <a:pPr>
              <a:lnSpc>
                <a:spcPct val="150000"/>
              </a:lnSpc>
            </a:pPr>
            <a:r>
              <a:rPr lang="en-US" dirty="0" smtClean="0">
                <a:latin typeface="Georgia" pitchFamily="18" charset="0"/>
              </a:rPr>
              <a:t>	Efficient  Better Quality Work,  Less Stress,  Happiness &amp; Job Satisfaction</a:t>
            </a:r>
          </a:p>
          <a:p>
            <a:pPr>
              <a:lnSpc>
                <a:spcPct val="150000"/>
              </a:lnSpc>
              <a:buFont typeface="Arial" pitchFamily="34" charset="0"/>
              <a:buChar char="•"/>
            </a:pPr>
            <a:r>
              <a:rPr lang="en-US" dirty="0" smtClean="0">
                <a:latin typeface="Georgia" pitchFamily="18" charset="0"/>
              </a:rPr>
              <a:t>   3D Laser Surveying (Info)  + Major Players Meetings  = Teamwork , Unity</a:t>
            </a:r>
            <a:endParaRPr lang="en-US" sz="2000" dirty="0" smtClean="0">
              <a:latin typeface="Georgia" pitchFamily="18" charset="0"/>
            </a:endParaRPr>
          </a:p>
        </p:txBody>
      </p:sp>
      <p:pic>
        <p:nvPicPr>
          <p:cNvPr id="19"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0"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1" name="Rectangle 20"/>
          <p:cNvSpPr/>
          <p:nvPr/>
        </p:nvSpPr>
        <p:spPr>
          <a:xfrm>
            <a:off x="723900" y="1828800"/>
            <a:ext cx="8686800" cy="3323987"/>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Information-Time-Money Relationship</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Forward Thinking teams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sz="2000" dirty="0" smtClean="0">
                <a:latin typeface="Georgia" pitchFamily="18" charset="0"/>
              </a:rPr>
              <a:t>  Monitoring the project climate &amp; developing team relationships  </a:t>
            </a:r>
            <a:endParaRPr lang="en-US" sz="2000" dirty="0">
              <a:latin typeface="Georgia" pitchFamily="18" charset="0"/>
            </a:endParaRPr>
          </a:p>
        </p:txBody>
      </p:sp>
      <p:sp>
        <p:nvSpPr>
          <p:cNvPr id="22" name="Right Arrow 21"/>
          <p:cNvSpPr/>
          <p:nvPr/>
        </p:nvSpPr>
        <p:spPr>
          <a:xfrm>
            <a:off x="361950" y="24384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a:off x="18954750" y="4457700"/>
            <a:ext cx="457200" cy="304800"/>
          </a:xfrm>
          <a:prstGeom prst="rightArrow">
            <a:avLst/>
          </a:prstGeom>
          <a:noFill/>
          <a:ln w="28575">
            <a:solidFill>
              <a:schemeClr val="tx1">
                <a:alpha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6" name="Picture 2"/>
          <p:cNvPicPr>
            <a:picLocks noChangeAspect="1" noChangeArrowheads="1"/>
          </p:cNvPicPr>
          <p:nvPr/>
        </p:nvPicPr>
        <p:blipFill>
          <a:blip r:embed="rId4"/>
          <a:srcRect l="5455" t="4890" r="7273" b="9530"/>
          <a:stretch>
            <a:fillRect/>
          </a:stretch>
        </p:blipFill>
        <p:spPr bwMode="auto">
          <a:xfrm>
            <a:off x="23088600" y="1752600"/>
            <a:ext cx="3657600" cy="2667000"/>
          </a:xfrm>
          <a:prstGeom prst="rect">
            <a:avLst/>
          </a:prstGeom>
          <a:noFill/>
          <a:ln w="9525">
            <a:noFill/>
            <a:miter lim="800000"/>
            <a:headEnd/>
            <a:tailEnd/>
          </a:ln>
          <a:effectLst/>
        </p:spPr>
      </p:pic>
    </p:spTree>
  </p:cSld>
  <p:clrMapOvr>
    <a:masterClrMapping/>
  </p:clrMapOvr>
  <p:transition advTm="12625">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Overview of Results</a:t>
            </a:r>
            <a:endParaRPr lang="en-US" sz="3100" dirty="0" smtClean="0">
              <a:ea typeface="+mj-ea"/>
              <a:cs typeface="+mj-cs"/>
            </a:endParaRPr>
          </a:p>
        </p:txBody>
      </p:sp>
      <p:sp>
        <p:nvSpPr>
          <p:cNvPr id="14" name="Rectangle 13"/>
          <p:cNvSpPr/>
          <p:nvPr/>
        </p:nvSpPr>
        <p:spPr>
          <a:xfrm>
            <a:off x="18516600" y="1819513"/>
            <a:ext cx="8686800" cy="3093154"/>
          </a:xfrm>
          <a:prstGeom prst="rect">
            <a:avLst/>
          </a:prstGeom>
        </p:spPr>
        <p:txBody>
          <a:bodyPr wrap="square">
            <a:spAutoFit/>
          </a:bodyPr>
          <a:lstStyle/>
          <a:p>
            <a:pPr>
              <a:lnSpc>
                <a:spcPct val="150000"/>
              </a:lnSpc>
            </a:pPr>
            <a:r>
              <a:rPr lang="en-US" sz="2000" b="1" dirty="0" smtClean="0">
                <a:latin typeface="Georgia" pitchFamily="18" charset="0"/>
              </a:rPr>
              <a:t>Innovation</a:t>
            </a:r>
          </a:p>
          <a:p>
            <a:pPr>
              <a:lnSpc>
                <a:spcPct val="150000"/>
              </a:lnSpc>
              <a:buFont typeface="Arial" pitchFamily="34" charset="0"/>
              <a:buChar char="•"/>
            </a:pPr>
            <a:r>
              <a:rPr lang="en-US" dirty="0" smtClean="0">
                <a:latin typeface="Georgia" pitchFamily="18" charset="0"/>
              </a:rPr>
              <a:t>  Need Cohesive Teams to be Forward Thinking </a:t>
            </a:r>
          </a:p>
          <a:p>
            <a:pPr>
              <a:lnSpc>
                <a:spcPct val="150000"/>
              </a:lnSpc>
              <a:buFont typeface="Arial" pitchFamily="34" charset="0"/>
              <a:buChar char="•"/>
            </a:pPr>
            <a:r>
              <a:rPr lang="en-US" dirty="0" smtClean="0">
                <a:latin typeface="Georgia" pitchFamily="18" charset="0"/>
              </a:rPr>
              <a:t>  Utilize alternative technology or re-designed systems</a:t>
            </a:r>
          </a:p>
          <a:p>
            <a:pPr lvl="1">
              <a:lnSpc>
                <a:spcPct val="150000"/>
              </a:lnSpc>
            </a:pPr>
            <a:endParaRPr lang="en-US" dirty="0" smtClean="0">
              <a:latin typeface="Georgia" pitchFamily="18" charset="0"/>
            </a:endParaRPr>
          </a:p>
          <a:p>
            <a:pPr lvl="1">
              <a:lnSpc>
                <a:spcPct val="150000"/>
              </a:lnSpc>
            </a:pPr>
            <a:r>
              <a:rPr lang="en-US" dirty="0" smtClean="0">
                <a:latin typeface="Georgia" pitchFamily="18" charset="0"/>
              </a:rPr>
              <a:t>       Avoid design decisions  that result in severe financial penalties</a:t>
            </a:r>
          </a:p>
          <a:p>
            <a:pPr lvl="1">
              <a:lnSpc>
                <a:spcPct val="150000"/>
              </a:lnSpc>
            </a:pPr>
            <a:r>
              <a:rPr lang="en-US" dirty="0" smtClean="0">
                <a:latin typeface="Georgia" pitchFamily="18" charset="0"/>
              </a:rPr>
              <a:t>       Potential savings for each party involved </a:t>
            </a:r>
          </a:p>
          <a:p>
            <a:pPr>
              <a:lnSpc>
                <a:spcPct val="150000"/>
              </a:lnSpc>
            </a:pPr>
            <a:r>
              <a:rPr lang="en-US" sz="2000" dirty="0" smtClean="0">
                <a:latin typeface="Georgia" pitchFamily="18" charset="0"/>
              </a:rPr>
              <a:t> </a:t>
            </a:r>
          </a:p>
        </p:txBody>
      </p:sp>
      <p:pic>
        <p:nvPicPr>
          <p:cNvPr id="19"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0"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1" name="Rectangle 20"/>
          <p:cNvSpPr/>
          <p:nvPr/>
        </p:nvSpPr>
        <p:spPr>
          <a:xfrm>
            <a:off x="723900" y="1828800"/>
            <a:ext cx="8686800" cy="3323987"/>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Information-Time-Money Relationship</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Forward Thinking teams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sz="2000" dirty="0" smtClean="0">
                <a:latin typeface="Georgia" pitchFamily="18" charset="0"/>
              </a:rPr>
              <a:t>  Monitoring the project climate &amp; developing team relationships  </a:t>
            </a:r>
            <a:endParaRPr lang="en-US" sz="2000" dirty="0">
              <a:latin typeface="Georgia" pitchFamily="18" charset="0"/>
            </a:endParaRPr>
          </a:p>
        </p:txBody>
      </p:sp>
      <p:sp>
        <p:nvSpPr>
          <p:cNvPr id="22" name="Right Arrow 21"/>
          <p:cNvSpPr/>
          <p:nvPr/>
        </p:nvSpPr>
        <p:spPr>
          <a:xfrm>
            <a:off x="361950" y="33528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a:off x="18783300" y="3848100"/>
            <a:ext cx="457200" cy="304800"/>
          </a:xfrm>
          <a:prstGeom prst="rightArrow">
            <a:avLst/>
          </a:prstGeom>
          <a:noFill/>
          <a:ln w="28575">
            <a:solidFill>
              <a:schemeClr val="tx1">
                <a:alpha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Left Brace 14"/>
          <p:cNvSpPr/>
          <p:nvPr/>
        </p:nvSpPr>
        <p:spPr>
          <a:xfrm>
            <a:off x="19335750" y="3657600"/>
            <a:ext cx="76200" cy="685800"/>
          </a:xfrm>
          <a:prstGeom prst="leftBrace">
            <a:avLst/>
          </a:prstGeom>
          <a:ln>
            <a:solidFill>
              <a:schemeClr val="tx1">
                <a:alpha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2625">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Overview of Results</a:t>
            </a:r>
            <a:endParaRPr lang="en-US" sz="3100" dirty="0" smtClean="0">
              <a:ea typeface="+mj-ea"/>
              <a:cs typeface="+mj-cs"/>
            </a:endParaRPr>
          </a:p>
        </p:txBody>
      </p:sp>
      <p:sp>
        <p:nvSpPr>
          <p:cNvPr id="14" name="Rectangle 13"/>
          <p:cNvSpPr/>
          <p:nvPr/>
        </p:nvSpPr>
        <p:spPr>
          <a:xfrm>
            <a:off x="18516600" y="1819513"/>
            <a:ext cx="8686800" cy="3185487"/>
          </a:xfrm>
          <a:prstGeom prst="rect">
            <a:avLst/>
          </a:prstGeom>
        </p:spPr>
        <p:txBody>
          <a:bodyPr wrap="square">
            <a:spAutoFit/>
          </a:bodyPr>
          <a:lstStyle/>
          <a:p>
            <a:pPr>
              <a:lnSpc>
                <a:spcPct val="150000"/>
              </a:lnSpc>
            </a:pPr>
            <a:r>
              <a:rPr lang="en-US" sz="2000" b="1" dirty="0" smtClean="0">
                <a:latin typeface="Georgia" pitchFamily="18" charset="0"/>
              </a:rPr>
              <a:t>Emotional Intelligence</a:t>
            </a:r>
          </a:p>
          <a:p>
            <a:pPr>
              <a:lnSpc>
                <a:spcPct val="150000"/>
              </a:lnSpc>
              <a:buFont typeface="Arial" pitchFamily="34" charset="0"/>
              <a:buChar char="•"/>
            </a:pPr>
            <a:r>
              <a:rPr lang="en-US" dirty="0" smtClean="0">
                <a:latin typeface="Georgia" pitchFamily="18" charset="0"/>
              </a:rPr>
              <a:t>  Ability to perceive one’s emotions and those in other relationships   </a:t>
            </a:r>
          </a:p>
          <a:p>
            <a:pPr>
              <a:lnSpc>
                <a:spcPct val="150000"/>
              </a:lnSpc>
              <a:buFont typeface="Arial" pitchFamily="34" charset="0"/>
              <a:buChar char="•"/>
            </a:pPr>
            <a:r>
              <a:rPr lang="en-US" dirty="0" smtClean="0">
                <a:latin typeface="Georgia" pitchFamily="18" charset="0"/>
              </a:rPr>
              <a:t>  Used as a tool = Monitoring agent that tracks development among people &amp; teams       </a:t>
            </a:r>
          </a:p>
          <a:p>
            <a:pPr>
              <a:lnSpc>
                <a:spcPct val="150000"/>
              </a:lnSpc>
            </a:pPr>
            <a:r>
              <a:rPr lang="en-US" dirty="0" smtClean="0">
                <a:latin typeface="Georgia" pitchFamily="18" charset="0"/>
              </a:rPr>
              <a:t>           Insight into each individual &amp; project climate simultaneously</a:t>
            </a:r>
          </a:p>
          <a:p>
            <a:pPr>
              <a:lnSpc>
                <a:spcPct val="150000"/>
              </a:lnSpc>
            </a:pPr>
            <a:r>
              <a:rPr lang="en-US" dirty="0" smtClean="0">
                <a:latin typeface="Georgia" pitchFamily="18" charset="0"/>
              </a:rPr>
              <a:t>           Enables focused efforts at benefiting each individual &amp; project</a:t>
            </a:r>
          </a:p>
          <a:p>
            <a:pPr>
              <a:lnSpc>
                <a:spcPct val="150000"/>
              </a:lnSpc>
            </a:pPr>
            <a:r>
              <a:rPr lang="en-US" dirty="0" smtClean="0">
                <a:latin typeface="Georgia" pitchFamily="18" charset="0"/>
              </a:rPr>
              <a:t>           Allows tailoring project climate to highlight teams strengths</a:t>
            </a:r>
            <a:endParaRPr lang="en-US" sz="2000" dirty="0" smtClean="0">
              <a:latin typeface="Georgia" pitchFamily="18" charset="0"/>
            </a:endParaRPr>
          </a:p>
          <a:p>
            <a:pPr>
              <a:lnSpc>
                <a:spcPct val="150000"/>
              </a:lnSpc>
            </a:pPr>
            <a:r>
              <a:rPr lang="en-US" sz="2200" dirty="0" smtClean="0">
                <a:latin typeface="Georgia" pitchFamily="18" charset="0"/>
              </a:rPr>
              <a:t>	</a:t>
            </a:r>
            <a:r>
              <a:rPr lang="en-US" sz="2000" i="1" dirty="0" smtClean="0">
                <a:latin typeface="Georgia" pitchFamily="18" charset="0"/>
              </a:rPr>
              <a:t>      …Ultimately, enabling synergy among renovation teams</a:t>
            </a:r>
          </a:p>
        </p:txBody>
      </p:sp>
      <p:pic>
        <p:nvPicPr>
          <p:cNvPr id="19"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0"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1" name="Rectangle 20"/>
          <p:cNvSpPr/>
          <p:nvPr/>
        </p:nvSpPr>
        <p:spPr>
          <a:xfrm>
            <a:off x="723900" y="1828800"/>
            <a:ext cx="8686800" cy="3323987"/>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Information-Time-Money Relationship</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Forward Thinking teams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sz="2000" dirty="0" smtClean="0">
                <a:latin typeface="Georgia" pitchFamily="18" charset="0"/>
              </a:rPr>
              <a:t>  Monitoring the project climate &amp; developing team relationships  </a:t>
            </a:r>
            <a:endParaRPr lang="en-US" sz="2000" dirty="0">
              <a:latin typeface="Georgia" pitchFamily="18" charset="0"/>
            </a:endParaRPr>
          </a:p>
        </p:txBody>
      </p:sp>
      <p:sp>
        <p:nvSpPr>
          <p:cNvPr id="22" name="Right Arrow 21"/>
          <p:cNvSpPr/>
          <p:nvPr/>
        </p:nvSpPr>
        <p:spPr>
          <a:xfrm>
            <a:off x="361950" y="42672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a:off x="18516600" y="3657600"/>
            <a:ext cx="457200" cy="304800"/>
          </a:xfrm>
          <a:prstGeom prst="rightArrow">
            <a:avLst/>
          </a:prstGeom>
          <a:noFill/>
          <a:ln w="28575">
            <a:solidFill>
              <a:schemeClr val="tx1">
                <a:alpha val="9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Left Brace 12"/>
          <p:cNvSpPr/>
          <p:nvPr/>
        </p:nvSpPr>
        <p:spPr>
          <a:xfrm>
            <a:off x="19069050" y="3200400"/>
            <a:ext cx="57150" cy="1181100"/>
          </a:xfrm>
          <a:prstGeom prst="leftBrace">
            <a:avLst/>
          </a:prstGeom>
          <a:ln>
            <a:solidFill>
              <a:schemeClr val="tx1">
                <a:alpha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What is the Diagnosis?</a:t>
            </a:r>
            <a:endParaRPr lang="en-US" sz="3100" dirty="0" smtClean="0">
              <a:ea typeface="+mj-ea"/>
              <a:cs typeface="+mj-cs"/>
            </a:endParaRPr>
          </a:p>
        </p:txBody>
      </p:sp>
      <p:sp>
        <p:nvSpPr>
          <p:cNvPr id="15" name="Rectangle 14"/>
          <p:cNvSpPr/>
          <p:nvPr/>
        </p:nvSpPr>
        <p:spPr>
          <a:xfrm>
            <a:off x="18516600" y="1828800"/>
            <a:ext cx="8686800" cy="4278094"/>
          </a:xfrm>
          <a:prstGeom prst="rect">
            <a:avLst/>
          </a:prstGeom>
        </p:spPr>
        <p:txBody>
          <a:bodyPr wrap="square">
            <a:spAutoFit/>
          </a:bodyPr>
          <a:lstStyle/>
          <a:p>
            <a:pPr>
              <a:lnSpc>
                <a:spcPct val="150000"/>
              </a:lnSpc>
            </a:pPr>
            <a:r>
              <a:rPr lang="en-US" sz="2000" b="1" dirty="0" smtClean="0">
                <a:latin typeface="Georgia" pitchFamily="18" charset="0"/>
              </a:rPr>
              <a:t>What is the Diagnosis?</a:t>
            </a:r>
          </a:p>
          <a:p>
            <a:pPr>
              <a:lnSpc>
                <a:spcPct val="150000"/>
              </a:lnSpc>
            </a:pPr>
            <a:r>
              <a:rPr lang="en-US" sz="2000" dirty="0" smtClean="0">
                <a:latin typeface="Georgia" pitchFamily="18" charset="0"/>
              </a:rPr>
              <a:t>Square 320 was plagued with many challenges:</a:t>
            </a:r>
          </a:p>
          <a:p>
            <a:pPr lvl="1">
              <a:lnSpc>
                <a:spcPct val="130000"/>
              </a:lnSpc>
              <a:buFont typeface="Arial" pitchFamily="34" charset="0"/>
              <a:buChar char="•"/>
            </a:pPr>
            <a:r>
              <a:rPr lang="en-US" sz="2000" dirty="0" smtClean="0">
                <a:latin typeface="Georgia" pitchFamily="18" charset="0"/>
              </a:rPr>
              <a:t>  Concealed Conditions - missing or incorrect documents</a:t>
            </a:r>
          </a:p>
          <a:p>
            <a:pPr lvl="1">
              <a:lnSpc>
                <a:spcPct val="130000"/>
              </a:lnSpc>
              <a:buFont typeface="Arial" pitchFamily="34" charset="0"/>
              <a:buChar char="•"/>
            </a:pPr>
            <a:r>
              <a:rPr lang="en-US" sz="2000" dirty="0" smtClean="0">
                <a:latin typeface="Georgia" pitchFamily="18" charset="0"/>
              </a:rPr>
              <a:t>  Poor communication between all parties </a:t>
            </a:r>
          </a:p>
          <a:p>
            <a:pPr lvl="1">
              <a:lnSpc>
                <a:spcPct val="130000"/>
              </a:lnSpc>
              <a:buFont typeface="Arial" pitchFamily="34" charset="0"/>
              <a:buChar char="•"/>
            </a:pPr>
            <a:r>
              <a:rPr lang="en-US" sz="2000" dirty="0" smtClean="0">
                <a:latin typeface="Georgia" pitchFamily="18" charset="0"/>
              </a:rPr>
              <a:t>  RFIs lasting 100+ days</a:t>
            </a:r>
          </a:p>
          <a:p>
            <a:pPr lvl="1">
              <a:lnSpc>
                <a:spcPct val="130000"/>
              </a:lnSpc>
              <a:buFont typeface="Arial" pitchFamily="34" charset="0"/>
              <a:buChar char="•"/>
            </a:pPr>
            <a:r>
              <a:rPr lang="en-US" sz="2000" dirty="0" smtClean="0">
                <a:latin typeface="Georgia" pitchFamily="18" charset="0"/>
              </a:rPr>
              <a:t>  Months of delays</a:t>
            </a:r>
          </a:p>
          <a:p>
            <a:pPr lvl="1">
              <a:lnSpc>
                <a:spcPct val="130000"/>
              </a:lnSpc>
              <a:buFont typeface="Arial" pitchFamily="34" charset="0"/>
              <a:buChar char="•"/>
            </a:pPr>
            <a:r>
              <a:rPr lang="en-US" sz="2000" dirty="0" smtClean="0">
                <a:latin typeface="Georgia" pitchFamily="18" charset="0"/>
              </a:rPr>
              <a:t>  Additional costs</a:t>
            </a:r>
          </a:p>
          <a:p>
            <a:pPr lvl="1">
              <a:lnSpc>
                <a:spcPct val="130000"/>
              </a:lnSpc>
              <a:buFont typeface="Arial" pitchFamily="34" charset="0"/>
              <a:buChar char="•"/>
            </a:pPr>
            <a:r>
              <a:rPr lang="en-US" sz="2000" dirty="0" smtClean="0">
                <a:latin typeface="Georgia" pitchFamily="18" charset="0"/>
              </a:rPr>
              <a:t>  Frustrating project climate</a:t>
            </a:r>
          </a:p>
          <a:p>
            <a:pPr lvl="1">
              <a:lnSpc>
                <a:spcPct val="130000"/>
              </a:lnSpc>
              <a:buFont typeface="Arial" pitchFamily="34" charset="0"/>
              <a:buChar char="•"/>
            </a:pPr>
            <a:r>
              <a:rPr lang="en-US" sz="2000" dirty="0" smtClean="0">
                <a:latin typeface="Georgia" pitchFamily="18" charset="0"/>
              </a:rPr>
              <a:t>  Lack of accountability  &amp;  job ownership </a:t>
            </a:r>
          </a:p>
          <a:p>
            <a:pPr lvl="1">
              <a:lnSpc>
                <a:spcPct val="150000"/>
              </a:lnSpc>
              <a:buFont typeface="Arial" pitchFamily="34" charset="0"/>
              <a:buChar char="•"/>
            </a:pPr>
            <a:endParaRPr lang="en-US" sz="2000" dirty="0">
              <a:latin typeface="Georgia" pitchFamily="18" charset="0"/>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Right Arrow 11"/>
          <p:cNvSpPr/>
          <p:nvPr/>
        </p:nvSpPr>
        <p:spPr>
          <a:xfrm>
            <a:off x="336429" y="24384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i="1" dirty="0" smtClean="0">
                <a:latin typeface="Georgia" pitchFamily="18" charset="0"/>
              </a:rPr>
              <a:t>Lack of Information</a:t>
            </a:r>
            <a:r>
              <a:rPr lang="en-US" dirty="0" smtClean="0">
                <a:latin typeface="Georgia" pitchFamily="18" charset="0"/>
              </a:rPr>
              <a:t>,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Cohesion</a:t>
            </a:r>
            <a:endParaRPr lang="en-US" sz="3400" dirty="0" smtClean="0">
              <a:ea typeface="+mj-ea"/>
              <a:cs typeface="+mj-cs"/>
            </a:endParaRPr>
          </a:p>
        </p:txBody>
      </p:sp>
      <p:sp>
        <p:nvSpPr>
          <p:cNvPr id="13" name="Rectangle 12"/>
          <p:cNvSpPr/>
          <p:nvPr/>
        </p:nvSpPr>
        <p:spPr>
          <a:xfrm>
            <a:off x="9525000" y="1828800"/>
            <a:ext cx="3962400" cy="2354491"/>
          </a:xfrm>
          <a:prstGeom prst="rect">
            <a:avLst/>
          </a:prstGeom>
        </p:spPr>
        <p:txBody>
          <a:bodyPr wrap="square">
            <a:spAutoFit/>
          </a:bodyPr>
          <a:lstStyle/>
          <a:p>
            <a:pPr>
              <a:lnSpc>
                <a:spcPct val="150000"/>
              </a:lnSpc>
            </a:pPr>
            <a:r>
              <a:rPr lang="en-US" sz="2000" b="1" dirty="0" smtClean="0">
                <a:latin typeface="Georgia" pitchFamily="18" charset="0"/>
              </a:rPr>
              <a:t>Problems</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Concealed Conditions</a:t>
            </a:r>
          </a:p>
          <a:p>
            <a:pPr lvl="1">
              <a:lnSpc>
                <a:spcPct val="130000"/>
              </a:lnSpc>
              <a:buFont typeface="Arial" pitchFamily="34" charset="0"/>
              <a:buChar char="•"/>
            </a:pPr>
            <a:r>
              <a:rPr lang="en-US" dirty="0" smtClean="0">
                <a:latin typeface="Georgia" pitchFamily="18" charset="0"/>
              </a:rPr>
              <a:t>  Missing or incorrect drawings</a:t>
            </a:r>
          </a:p>
          <a:p>
            <a:pPr lvl="1">
              <a:lnSpc>
                <a:spcPct val="130000"/>
              </a:lnSpc>
              <a:buFont typeface="Arial" pitchFamily="34" charset="0"/>
              <a:buChar char="•"/>
            </a:pPr>
            <a:r>
              <a:rPr lang="en-US" dirty="0" smtClean="0">
                <a:latin typeface="Georgia" pitchFamily="18" charset="0"/>
              </a:rPr>
              <a:t>  Lack of Information</a:t>
            </a:r>
          </a:p>
          <a:p>
            <a:pPr lvl="1">
              <a:lnSpc>
                <a:spcPct val="130000"/>
              </a:lnSpc>
              <a:buFont typeface="Arial" pitchFamily="34" charset="0"/>
              <a:buChar char="•"/>
            </a:pPr>
            <a:r>
              <a:rPr lang="en-US" dirty="0" smtClean="0">
                <a:latin typeface="Georgia" pitchFamily="18" charset="0"/>
              </a:rPr>
              <a:t>  Disconnected Team</a:t>
            </a:r>
          </a:p>
          <a:p>
            <a:pPr lvl="1">
              <a:lnSpc>
                <a:spcPct val="130000"/>
              </a:lnSpc>
              <a:buFont typeface="Arial" pitchFamily="34" charset="0"/>
              <a:buChar char="•"/>
            </a:pPr>
            <a:r>
              <a:rPr lang="en-US" dirty="0" smtClean="0">
                <a:latin typeface="Georgia" pitchFamily="18" charset="0"/>
              </a:rPr>
              <a:t>  RFIs left open indefinitely</a:t>
            </a:r>
            <a:endParaRPr lang="en-US" dirty="0">
              <a:latin typeface="Georgia" pitchFamily="18" charset="0"/>
            </a:endParaRPr>
          </a:p>
        </p:txBody>
      </p:sp>
      <p:sp>
        <p:nvSpPr>
          <p:cNvPr id="15" name="Rectangle 14"/>
          <p:cNvSpPr/>
          <p:nvPr/>
        </p:nvSpPr>
        <p:spPr>
          <a:xfrm>
            <a:off x="13563600" y="1828800"/>
            <a:ext cx="4495800" cy="1634294"/>
          </a:xfrm>
          <a:prstGeom prst="rect">
            <a:avLst/>
          </a:prstGeom>
        </p:spPr>
        <p:txBody>
          <a:bodyPr wrap="square">
            <a:spAutoFit/>
          </a:bodyPr>
          <a:lstStyle/>
          <a:p>
            <a:pPr>
              <a:lnSpc>
                <a:spcPct val="150000"/>
              </a:lnSpc>
            </a:pPr>
            <a:r>
              <a:rPr lang="en-US" sz="2000" b="1" dirty="0" smtClean="0">
                <a:latin typeface="Georgia" pitchFamily="18" charset="0"/>
              </a:rPr>
              <a:t>Strategy</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Utilize 3D Laser Surveying </a:t>
            </a:r>
          </a:p>
          <a:p>
            <a:pPr lvl="1">
              <a:lnSpc>
                <a:spcPct val="130000"/>
              </a:lnSpc>
              <a:buFont typeface="Arial" pitchFamily="34" charset="0"/>
              <a:buChar char="•"/>
            </a:pPr>
            <a:r>
              <a:rPr lang="en-US" dirty="0" smtClean="0">
                <a:latin typeface="Georgia" pitchFamily="18" charset="0"/>
              </a:rPr>
              <a:t>  Selective Demolition</a:t>
            </a:r>
          </a:p>
          <a:p>
            <a:pPr lvl="1">
              <a:lnSpc>
                <a:spcPct val="130000"/>
              </a:lnSpc>
              <a:buFont typeface="Arial" pitchFamily="34" charset="0"/>
              <a:buChar char="•"/>
            </a:pPr>
            <a:r>
              <a:rPr lang="en-US" dirty="0" smtClean="0">
                <a:latin typeface="Georgia" pitchFamily="18" charset="0"/>
              </a:rPr>
              <a:t>  Accurately map existing conditions</a:t>
            </a:r>
          </a:p>
        </p:txBody>
      </p:sp>
      <p:pic>
        <p:nvPicPr>
          <p:cNvPr id="4098" name="Picture 2"/>
          <p:cNvPicPr>
            <a:picLocks noChangeAspect="1" noChangeArrowheads="1"/>
          </p:cNvPicPr>
          <p:nvPr/>
        </p:nvPicPr>
        <p:blipFill>
          <a:blip r:embed="rId4" cstate="print"/>
          <a:srcRect/>
          <a:stretch>
            <a:fillRect/>
          </a:stretch>
        </p:blipFill>
        <p:spPr bwMode="auto">
          <a:xfrm>
            <a:off x="14554200" y="3428999"/>
            <a:ext cx="2829847" cy="2286000"/>
          </a:xfrm>
          <a:prstGeom prst="rect">
            <a:avLst/>
          </a:prstGeom>
          <a:noFill/>
          <a:ln w="9525">
            <a:noFill/>
            <a:miter lim="800000"/>
            <a:headEnd/>
            <a:tailEnd/>
          </a:ln>
          <a:effectLst/>
        </p:spPr>
      </p:pic>
      <p:pic>
        <p:nvPicPr>
          <p:cNvPr id="37890" name="Picture 2" descr="http://www.bbconsultingltd.co.uk/Images/ScanStation.gif"/>
          <p:cNvPicPr>
            <a:picLocks noChangeAspect="1" noChangeArrowheads="1"/>
          </p:cNvPicPr>
          <p:nvPr/>
        </p:nvPicPr>
        <p:blipFill>
          <a:blip r:embed="rId5"/>
          <a:srcRect/>
          <a:stretch>
            <a:fillRect/>
          </a:stretch>
        </p:blipFill>
        <p:spPr bwMode="auto">
          <a:xfrm>
            <a:off x="13182600" y="3361547"/>
            <a:ext cx="1143000" cy="2277253"/>
          </a:xfrm>
          <a:prstGeom prst="rect">
            <a:avLst/>
          </a:prstGeom>
          <a:noFill/>
        </p:spPr>
      </p:pic>
      <p:sp>
        <p:nvSpPr>
          <p:cNvPr id="16" name="Right Arrow 15"/>
          <p:cNvSpPr/>
          <p:nvPr/>
        </p:nvSpPr>
        <p:spPr>
          <a:xfrm>
            <a:off x="336429" y="28956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a:t>
            </a:r>
            <a:r>
              <a:rPr lang="en-US" i="1" dirty="0" smtClean="0">
                <a:latin typeface="Georgia" pitchFamily="18" charset="0"/>
              </a:rPr>
              <a:t>3D Laser Surveying</a:t>
            </a:r>
            <a:r>
              <a:rPr lang="en-US" dirty="0" smtClean="0">
                <a:latin typeface="Georgia" pitchFamily="18" charset="0"/>
              </a:rPr>
              <a:t>,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Cohesion</a:t>
            </a:r>
            <a:endParaRPr lang="en-US" sz="3400" dirty="0" smtClean="0">
              <a:ea typeface="+mj-ea"/>
              <a:cs typeface="+mj-cs"/>
            </a:endParaRPr>
          </a:p>
        </p:txBody>
      </p:sp>
      <p:sp>
        <p:nvSpPr>
          <p:cNvPr id="13" name="Rectangle 12"/>
          <p:cNvSpPr/>
          <p:nvPr/>
        </p:nvSpPr>
        <p:spPr>
          <a:xfrm>
            <a:off x="9525000" y="1828800"/>
            <a:ext cx="3962400" cy="2354491"/>
          </a:xfrm>
          <a:prstGeom prst="rect">
            <a:avLst/>
          </a:prstGeom>
        </p:spPr>
        <p:txBody>
          <a:bodyPr wrap="square">
            <a:spAutoFit/>
          </a:bodyPr>
          <a:lstStyle/>
          <a:p>
            <a:pPr>
              <a:lnSpc>
                <a:spcPct val="150000"/>
              </a:lnSpc>
            </a:pPr>
            <a:r>
              <a:rPr lang="en-US" sz="2000" b="1" dirty="0" smtClean="0">
                <a:latin typeface="Georgia" pitchFamily="18" charset="0"/>
              </a:rPr>
              <a:t>Problems</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Concealed Conditions</a:t>
            </a:r>
          </a:p>
          <a:p>
            <a:pPr lvl="1">
              <a:lnSpc>
                <a:spcPct val="130000"/>
              </a:lnSpc>
              <a:buFont typeface="Arial" pitchFamily="34" charset="0"/>
              <a:buChar char="•"/>
            </a:pPr>
            <a:r>
              <a:rPr lang="en-US" dirty="0" smtClean="0">
                <a:latin typeface="Georgia" pitchFamily="18" charset="0"/>
              </a:rPr>
              <a:t>  Missing or incorrect drawings</a:t>
            </a:r>
          </a:p>
          <a:p>
            <a:pPr lvl="1">
              <a:lnSpc>
                <a:spcPct val="130000"/>
              </a:lnSpc>
              <a:buFont typeface="Arial" pitchFamily="34" charset="0"/>
              <a:buChar char="•"/>
            </a:pPr>
            <a:r>
              <a:rPr lang="en-US" dirty="0" smtClean="0">
                <a:latin typeface="Georgia" pitchFamily="18" charset="0"/>
              </a:rPr>
              <a:t>  Lack of Information</a:t>
            </a:r>
          </a:p>
          <a:p>
            <a:pPr lvl="1">
              <a:lnSpc>
                <a:spcPct val="130000"/>
              </a:lnSpc>
              <a:buFont typeface="Arial" pitchFamily="34" charset="0"/>
              <a:buChar char="•"/>
            </a:pPr>
            <a:r>
              <a:rPr lang="en-US" dirty="0" smtClean="0">
                <a:latin typeface="Georgia" pitchFamily="18" charset="0"/>
              </a:rPr>
              <a:t>  Disconnected Team</a:t>
            </a:r>
          </a:p>
          <a:p>
            <a:pPr lvl="1">
              <a:lnSpc>
                <a:spcPct val="130000"/>
              </a:lnSpc>
              <a:buFont typeface="Arial" pitchFamily="34" charset="0"/>
              <a:buChar char="•"/>
            </a:pPr>
            <a:r>
              <a:rPr lang="en-US" dirty="0" smtClean="0">
                <a:latin typeface="Georgia" pitchFamily="18" charset="0"/>
              </a:rPr>
              <a:t>  RFIs left open indefinitely</a:t>
            </a:r>
            <a:endParaRPr lang="en-US" dirty="0">
              <a:latin typeface="Georgia" pitchFamily="18" charset="0"/>
            </a:endParaRPr>
          </a:p>
        </p:txBody>
      </p:sp>
      <p:sp>
        <p:nvSpPr>
          <p:cNvPr id="15" name="Rectangle 14"/>
          <p:cNvSpPr/>
          <p:nvPr/>
        </p:nvSpPr>
        <p:spPr>
          <a:xfrm>
            <a:off x="13563600" y="1828800"/>
            <a:ext cx="4495800" cy="1634294"/>
          </a:xfrm>
          <a:prstGeom prst="rect">
            <a:avLst/>
          </a:prstGeom>
        </p:spPr>
        <p:txBody>
          <a:bodyPr wrap="square">
            <a:spAutoFit/>
          </a:bodyPr>
          <a:lstStyle/>
          <a:p>
            <a:pPr>
              <a:lnSpc>
                <a:spcPct val="150000"/>
              </a:lnSpc>
            </a:pPr>
            <a:r>
              <a:rPr lang="en-US" sz="2000" b="1" dirty="0" smtClean="0">
                <a:latin typeface="Georgia" pitchFamily="18" charset="0"/>
              </a:rPr>
              <a:t>Strategy</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Utilize 3D Laser Surveying </a:t>
            </a:r>
          </a:p>
          <a:p>
            <a:pPr lvl="1">
              <a:lnSpc>
                <a:spcPct val="130000"/>
              </a:lnSpc>
              <a:buFont typeface="Arial" pitchFamily="34" charset="0"/>
              <a:buChar char="•"/>
            </a:pPr>
            <a:r>
              <a:rPr lang="en-US" dirty="0" smtClean="0">
                <a:latin typeface="Georgia" pitchFamily="18" charset="0"/>
              </a:rPr>
              <a:t>  Selective Demolition</a:t>
            </a:r>
          </a:p>
          <a:p>
            <a:pPr lvl="1">
              <a:lnSpc>
                <a:spcPct val="130000"/>
              </a:lnSpc>
              <a:buFont typeface="Arial" pitchFamily="34" charset="0"/>
              <a:buChar char="•"/>
            </a:pPr>
            <a:r>
              <a:rPr lang="en-US" dirty="0" smtClean="0">
                <a:latin typeface="Georgia" pitchFamily="18" charset="0"/>
              </a:rPr>
              <a:t>  Accurately map existing conditions</a:t>
            </a:r>
          </a:p>
        </p:txBody>
      </p:sp>
      <p:sp>
        <p:nvSpPr>
          <p:cNvPr id="16" name="Rectangle 15"/>
          <p:cNvSpPr/>
          <p:nvPr/>
        </p:nvSpPr>
        <p:spPr>
          <a:xfrm>
            <a:off x="18611850" y="1828800"/>
            <a:ext cx="5619750" cy="2474524"/>
          </a:xfrm>
          <a:prstGeom prst="rect">
            <a:avLst/>
          </a:prstGeom>
        </p:spPr>
        <p:txBody>
          <a:bodyPr wrap="square">
            <a:spAutoFit/>
          </a:bodyPr>
          <a:lstStyle/>
          <a:p>
            <a:pPr>
              <a:lnSpc>
                <a:spcPct val="150000"/>
              </a:lnSpc>
            </a:pPr>
            <a:r>
              <a:rPr lang="en-US" sz="2000" b="1" dirty="0" smtClean="0">
                <a:latin typeface="Georgia" pitchFamily="18" charset="0"/>
              </a:rPr>
              <a:t>What is Laser Surveying?</a:t>
            </a:r>
            <a:endParaRPr lang="en-US" sz="2000" dirty="0" smtClean="0">
              <a:latin typeface="Georgia" pitchFamily="18" charset="0"/>
            </a:endParaRPr>
          </a:p>
          <a:p>
            <a:pPr marL="228600" lvl="1">
              <a:lnSpc>
                <a:spcPct val="130000"/>
              </a:lnSpc>
              <a:buFont typeface="Arial" pitchFamily="34" charset="0"/>
              <a:buChar char="•"/>
            </a:pPr>
            <a:r>
              <a:rPr lang="en-US" sz="1600" dirty="0" smtClean="0">
                <a:latin typeface="Georgia" pitchFamily="18" charset="0"/>
              </a:rPr>
              <a:t>  LIDAR (Light Detection and Ranging)</a:t>
            </a:r>
          </a:p>
          <a:p>
            <a:pPr marL="228600" lvl="1">
              <a:lnSpc>
                <a:spcPct val="130000"/>
              </a:lnSpc>
              <a:buFont typeface="Arial" pitchFamily="34" charset="0"/>
              <a:buChar char="•"/>
            </a:pPr>
            <a:r>
              <a:rPr lang="en-US" sz="1600" dirty="0" smtClean="0">
                <a:latin typeface="Georgia" pitchFamily="18" charset="0"/>
              </a:rPr>
              <a:t>  Laser pulses reflect and create 3D image</a:t>
            </a:r>
          </a:p>
          <a:p>
            <a:pPr marL="228600" lvl="1">
              <a:lnSpc>
                <a:spcPct val="130000"/>
              </a:lnSpc>
              <a:buFont typeface="Arial" pitchFamily="34" charset="0"/>
              <a:buChar char="•"/>
            </a:pPr>
            <a:r>
              <a:rPr lang="en-US" sz="1600" dirty="0" smtClean="0">
                <a:latin typeface="Georgia" pitchFamily="18" charset="0"/>
              </a:rPr>
              <a:t>  Scanning maps out 3D point cloud</a:t>
            </a:r>
          </a:p>
          <a:p>
            <a:pPr marL="228600" lvl="1">
              <a:lnSpc>
                <a:spcPct val="130000"/>
              </a:lnSpc>
              <a:buFont typeface="Arial" pitchFamily="34" charset="0"/>
              <a:buChar char="•"/>
            </a:pPr>
            <a:r>
              <a:rPr lang="en-US" sz="1600" dirty="0" smtClean="0">
                <a:latin typeface="Georgia" pitchFamily="18" charset="0"/>
              </a:rPr>
              <a:t>  Reduces field work &amp; improve efficiency</a:t>
            </a:r>
          </a:p>
          <a:p>
            <a:pPr marL="228600" lvl="1">
              <a:lnSpc>
                <a:spcPct val="130000"/>
              </a:lnSpc>
              <a:buFont typeface="Arial" pitchFamily="34" charset="0"/>
              <a:buChar char="•"/>
            </a:pPr>
            <a:r>
              <a:rPr lang="en-US" sz="1600" dirty="0" smtClean="0">
                <a:latin typeface="Georgia" pitchFamily="18" charset="0"/>
              </a:rPr>
              <a:t>  3D Models used in 3D BIM design expedite process</a:t>
            </a:r>
          </a:p>
          <a:p>
            <a:pPr marL="228600" lvl="1">
              <a:lnSpc>
                <a:spcPct val="130000"/>
              </a:lnSpc>
              <a:buFont typeface="Arial" pitchFamily="34" charset="0"/>
              <a:buChar char="•"/>
            </a:pPr>
            <a:r>
              <a:rPr lang="en-US" sz="1600" dirty="0" smtClean="0">
                <a:latin typeface="Georgia" pitchFamily="18" charset="0"/>
              </a:rPr>
              <a:t>  Frequently used for historical surveying &amp; renovations</a:t>
            </a:r>
            <a:endParaRPr lang="en-US" sz="1600" dirty="0">
              <a:latin typeface="Georgia" pitchFamily="18" charset="0"/>
            </a:endParaRPr>
          </a:p>
        </p:txBody>
      </p:sp>
      <p:pic>
        <p:nvPicPr>
          <p:cNvPr id="17" name="Picture 16" descr="2.jpeg"/>
          <p:cNvPicPr>
            <a:picLocks noChangeAspect="1"/>
          </p:cNvPicPr>
          <p:nvPr/>
        </p:nvPicPr>
        <p:blipFill>
          <a:blip r:embed="rId4"/>
          <a:stretch>
            <a:fillRect/>
          </a:stretch>
        </p:blipFill>
        <p:spPr>
          <a:xfrm>
            <a:off x="23964900" y="1809750"/>
            <a:ext cx="3086100" cy="2057400"/>
          </a:xfrm>
          <a:prstGeom prst="rect">
            <a:avLst/>
          </a:prstGeom>
        </p:spPr>
      </p:pic>
      <p:pic>
        <p:nvPicPr>
          <p:cNvPr id="19" name="Picture 18" descr="1.jpeg"/>
          <p:cNvPicPr>
            <a:picLocks noChangeAspect="1"/>
          </p:cNvPicPr>
          <p:nvPr/>
        </p:nvPicPr>
        <p:blipFill>
          <a:blip r:embed="rId5"/>
          <a:stretch>
            <a:fillRect/>
          </a:stretch>
        </p:blipFill>
        <p:spPr>
          <a:xfrm>
            <a:off x="23850600" y="4343400"/>
            <a:ext cx="3429000" cy="2286000"/>
          </a:xfrm>
          <a:prstGeom prst="rect">
            <a:avLst/>
          </a:prstGeom>
        </p:spPr>
      </p:pic>
      <p:pic>
        <p:nvPicPr>
          <p:cNvPr id="20" name="Picture 19" descr="3.jpeg"/>
          <p:cNvPicPr>
            <a:picLocks noChangeAspect="1"/>
          </p:cNvPicPr>
          <p:nvPr/>
        </p:nvPicPr>
        <p:blipFill>
          <a:blip r:embed="rId6"/>
          <a:srcRect t="24108" b="25000"/>
          <a:stretch>
            <a:fillRect/>
          </a:stretch>
        </p:blipFill>
        <p:spPr>
          <a:xfrm>
            <a:off x="18745200" y="4419600"/>
            <a:ext cx="4716379" cy="1600200"/>
          </a:xfrm>
          <a:prstGeom prst="rect">
            <a:avLst/>
          </a:prstGeom>
        </p:spPr>
      </p:pic>
      <p:pic>
        <p:nvPicPr>
          <p:cNvPr id="4098" name="Picture 2"/>
          <p:cNvPicPr>
            <a:picLocks noChangeAspect="1" noChangeArrowheads="1"/>
          </p:cNvPicPr>
          <p:nvPr/>
        </p:nvPicPr>
        <p:blipFill>
          <a:blip r:embed="rId7" cstate="print"/>
          <a:srcRect/>
          <a:stretch>
            <a:fillRect/>
          </a:stretch>
        </p:blipFill>
        <p:spPr bwMode="auto">
          <a:xfrm>
            <a:off x="14554200" y="3429000"/>
            <a:ext cx="2829847" cy="2286000"/>
          </a:xfrm>
          <a:prstGeom prst="rect">
            <a:avLst/>
          </a:prstGeom>
          <a:noFill/>
          <a:ln w="9525">
            <a:noFill/>
            <a:miter lim="800000"/>
            <a:headEnd/>
            <a:tailEnd/>
          </a:ln>
          <a:effectLst/>
        </p:spPr>
      </p:pic>
      <p:pic>
        <p:nvPicPr>
          <p:cNvPr id="21" name="Picture 2" descr="http://www.bbconsultingltd.co.uk/Images/ScanStation.gif"/>
          <p:cNvPicPr>
            <a:picLocks noChangeAspect="1" noChangeArrowheads="1"/>
          </p:cNvPicPr>
          <p:nvPr/>
        </p:nvPicPr>
        <p:blipFill>
          <a:blip r:embed="rId8"/>
          <a:srcRect/>
          <a:stretch>
            <a:fillRect/>
          </a:stretch>
        </p:blipFill>
        <p:spPr bwMode="auto">
          <a:xfrm>
            <a:off x="13182600" y="3361547"/>
            <a:ext cx="1143000" cy="2277253"/>
          </a:xfrm>
          <a:prstGeom prst="rect">
            <a:avLst/>
          </a:prstGeom>
          <a:noFill/>
        </p:spPr>
      </p:pic>
      <p:sp>
        <p:nvSpPr>
          <p:cNvPr id="22" name="Right Arrow 21"/>
          <p:cNvSpPr/>
          <p:nvPr/>
        </p:nvSpPr>
        <p:spPr>
          <a:xfrm>
            <a:off x="336429" y="28956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4"/>
          <p:cNvPicPr>
            <a:picLocks noChangeArrowheads="1"/>
          </p:cNvPicPr>
          <p:nvPr/>
        </p:nvPicPr>
        <p:blipFill>
          <a:blip r:embed="rId2">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13" name="Picture 4"/>
          <p:cNvPicPr>
            <a:picLocks noChangeArrowheads="1"/>
          </p:cNvPicPr>
          <p:nvPr/>
        </p:nvPicPr>
        <p:blipFill>
          <a:blip r:embed="rId2">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pic>
        <p:nvPicPr>
          <p:cNvPr id="15" name="Picture 14" descr="1199F Corner View.jpeg"/>
          <p:cNvPicPr>
            <a:picLocks noChangeAspect="1"/>
          </p:cNvPicPr>
          <p:nvPr/>
        </p:nvPicPr>
        <p:blipFill>
          <a:blip r:embed="rId2"/>
          <a:srcRect l="-2708" t="6513" r="7912" b="-1568"/>
          <a:stretch>
            <a:fillRect/>
          </a:stretch>
        </p:blipFill>
        <p:spPr>
          <a:xfrm>
            <a:off x="8915400" y="1585680"/>
            <a:ext cx="5334000" cy="5348520"/>
          </a:xfrm>
          <a:prstGeom prst="rect">
            <a:avLst/>
          </a:prstGeom>
          <a:ln>
            <a:noFill/>
          </a:ln>
          <a:effectLst>
            <a:softEdge rad="63500"/>
          </a:effectLst>
        </p:spPr>
      </p:pic>
      <p:sp>
        <p:nvSpPr>
          <p:cNvPr id="19" name="Rectangle 18"/>
          <p:cNvSpPr/>
          <p:nvPr/>
        </p:nvSpPr>
        <p:spPr>
          <a:xfrm>
            <a:off x="14173200" y="1776663"/>
            <a:ext cx="2438488" cy="400110"/>
          </a:xfrm>
          <a:prstGeom prst="rect">
            <a:avLst/>
          </a:prstGeom>
        </p:spPr>
        <p:txBody>
          <a:bodyPr wrap="none">
            <a:spAutoFit/>
          </a:bodyPr>
          <a:lstStyle/>
          <a:p>
            <a:r>
              <a:rPr kumimoji="1" lang="en-US" sz="2000" b="1" kern="0" dirty="0" smtClean="0">
                <a:solidFill>
                  <a:prstClr val="black"/>
                </a:solidFill>
                <a:latin typeface="Georgia" pitchFamily="18" charset="0"/>
              </a:rPr>
              <a:t>Project Overview</a:t>
            </a:r>
            <a:endParaRPr lang="en-US" b="1" dirty="0"/>
          </a:p>
        </p:txBody>
      </p:sp>
      <p:sp>
        <p:nvSpPr>
          <p:cNvPr id="2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18" name="Content Placeholder 4"/>
          <p:cNvSpPr txBox="1">
            <a:spLocks/>
          </p:cNvSpPr>
          <p:nvPr/>
        </p:nvSpPr>
        <p:spPr>
          <a:xfrm>
            <a:off x="14401800" y="2228850"/>
            <a:ext cx="3810000" cy="3886200"/>
          </a:xfrm>
          <a:prstGeom prst="rect">
            <a:avLst/>
          </a:prstGeom>
        </p:spPr>
        <p:txBody>
          <a:bodyPr rtlCol="0">
            <a:normAutofit/>
          </a:bodyPr>
          <a:lstStyle/>
          <a:p>
            <a:pPr marL="342900" marR="0" lvl="0" indent="-342900" defTabSz="914400" rtl="0" eaLnBrk="1" fontAlgn="auto" latinLnBrk="0" hangingPunct="1">
              <a:lnSpc>
                <a:spcPct val="100000"/>
              </a:lnSpc>
              <a:spcBef>
                <a:spcPct val="20000"/>
              </a:spcBef>
              <a:spcAft>
                <a:spcPts val="0"/>
              </a:spcAft>
              <a:buClr>
                <a:schemeClr val="tx1"/>
              </a:buClr>
              <a:buSzTx/>
              <a:tabLst/>
              <a:defRPr/>
            </a:pPr>
            <a:r>
              <a:rPr kumimoji="1" lang="en-US" sz="2000" b="0" i="0" u="none" strike="noStrike" kern="0" cap="none" spc="0" normalizeH="0" baseline="0" noProof="0" dirty="0" smtClean="0">
                <a:ln>
                  <a:noFill/>
                </a:ln>
                <a:effectLst/>
                <a:uLnTx/>
                <a:uFillTx/>
                <a:latin typeface="Georgia" pitchFamily="18" charset="0"/>
              </a:rPr>
              <a:t>Size</a:t>
            </a:r>
          </a:p>
          <a:p>
            <a:pPr marL="742950"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kumimoji="1" lang="en-US" sz="2000" b="0" i="0" u="none" strike="noStrike" kern="0" cap="none" spc="0" normalizeH="0" baseline="0" noProof="0" dirty="0" smtClean="0">
                <a:ln>
                  <a:noFill/>
                </a:ln>
                <a:effectLst/>
                <a:uLnTx/>
                <a:uFillTx/>
                <a:latin typeface="Georgia" pitchFamily="18" charset="0"/>
              </a:rPr>
              <a:t>485,000 SF; 15 stories</a:t>
            </a:r>
          </a:p>
          <a:p>
            <a:pPr marL="342900" marR="0" lvl="0" indent="-342900" defTabSz="914400" rtl="0" eaLnBrk="1" fontAlgn="auto" latinLnBrk="0" hangingPunct="1">
              <a:lnSpc>
                <a:spcPct val="100000"/>
              </a:lnSpc>
              <a:spcBef>
                <a:spcPct val="20000"/>
              </a:spcBef>
              <a:spcAft>
                <a:spcPts val="0"/>
              </a:spcAft>
              <a:buClr>
                <a:schemeClr val="tx1"/>
              </a:buClr>
              <a:buSzTx/>
              <a:tabLst/>
              <a:defRPr/>
            </a:pPr>
            <a:r>
              <a:rPr kumimoji="1" lang="en-US" sz="2000" b="0" i="0" u="none" strike="noStrike" kern="0" cap="none" spc="0" normalizeH="0" baseline="0" noProof="0" dirty="0" smtClean="0">
                <a:ln>
                  <a:noFill/>
                </a:ln>
                <a:effectLst/>
                <a:uLnTx/>
                <a:uFillTx/>
                <a:latin typeface="Georgia" pitchFamily="18" charset="0"/>
              </a:rPr>
              <a:t>Cost</a:t>
            </a:r>
          </a:p>
          <a:p>
            <a:pPr marL="742950"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kumimoji="1" lang="en-US" sz="2000" b="0" i="0" u="none" strike="noStrike" kern="0" cap="none" spc="0" normalizeH="0" baseline="0" noProof="0" dirty="0" smtClean="0">
                <a:ln>
                  <a:noFill/>
                </a:ln>
                <a:effectLst/>
                <a:uLnTx/>
                <a:uFillTx/>
                <a:latin typeface="Georgia" pitchFamily="18" charset="0"/>
              </a:rPr>
              <a:t>$60 million</a:t>
            </a:r>
          </a:p>
          <a:p>
            <a:pPr marL="342900" marR="0" lvl="0" indent="-342900" defTabSz="914400" rtl="0" eaLnBrk="1" fontAlgn="auto" latinLnBrk="0" hangingPunct="1">
              <a:lnSpc>
                <a:spcPct val="100000"/>
              </a:lnSpc>
              <a:spcBef>
                <a:spcPct val="20000"/>
              </a:spcBef>
              <a:spcAft>
                <a:spcPts val="0"/>
              </a:spcAft>
              <a:buClr>
                <a:schemeClr val="tx1"/>
              </a:buClr>
              <a:buSzTx/>
              <a:tabLst/>
              <a:defRPr/>
            </a:pPr>
            <a:r>
              <a:rPr kumimoji="1" lang="en-US" sz="2000" b="0" i="0" u="none" strike="noStrike" kern="0" cap="none" spc="0" normalizeH="0" baseline="0" noProof="0" dirty="0" smtClean="0">
                <a:ln>
                  <a:noFill/>
                </a:ln>
                <a:effectLst/>
                <a:uLnTx/>
                <a:uFillTx/>
                <a:latin typeface="Georgia" pitchFamily="18" charset="0"/>
              </a:rPr>
              <a:t>Schedule</a:t>
            </a:r>
          </a:p>
          <a:p>
            <a:pPr marL="742950"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kumimoji="1" lang="en-US" sz="2000" b="0" i="0" u="none" strike="noStrike" kern="0" cap="none" spc="0" normalizeH="0" baseline="0" noProof="0" dirty="0" smtClean="0">
                <a:ln>
                  <a:noFill/>
                </a:ln>
                <a:effectLst/>
                <a:uLnTx/>
                <a:uFillTx/>
                <a:latin typeface="Georgia" pitchFamily="18" charset="0"/>
              </a:rPr>
              <a:t>Dec 2006 </a:t>
            </a:r>
            <a:r>
              <a:rPr kumimoji="1" lang="en-US" sz="2000" b="0" i="0" u="none" strike="noStrike" kern="0" cap="none" spc="0" normalizeH="0" baseline="0" noProof="0" dirty="0" smtClean="0">
                <a:ln>
                  <a:noFill/>
                </a:ln>
                <a:effectLst/>
                <a:uLnTx/>
                <a:uFillTx/>
                <a:latin typeface="Georgia" pitchFamily="18" charset="0"/>
              </a:rPr>
              <a:t>– April 2009</a:t>
            </a:r>
            <a:endParaRPr kumimoji="1" lang="en-US" sz="2000" b="0" i="0" u="none" strike="noStrike" kern="0" cap="none" spc="0" normalizeH="0" baseline="0" noProof="0" dirty="0">
              <a:ln>
                <a:noFill/>
              </a:ln>
              <a:effectLst/>
              <a:uLnTx/>
              <a:uFillTx/>
              <a:latin typeface="Georgia" pitchFamily="18" charset="0"/>
            </a:endParaRPr>
          </a:p>
        </p:txBody>
      </p:sp>
    </p:spTree>
  </p:cSld>
  <p:clrMapOvr>
    <a:masterClrMapping/>
  </p:clrMapOvr>
  <p:transition advTm="12625">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a:t>
            </a:r>
            <a:r>
              <a:rPr lang="en-US" i="1" dirty="0" smtClean="0">
                <a:latin typeface="Georgia" pitchFamily="18" charset="0"/>
              </a:rPr>
              <a:t>3D Laser Surveying</a:t>
            </a:r>
            <a:r>
              <a:rPr lang="en-US" dirty="0" smtClean="0">
                <a:latin typeface="Georgia" pitchFamily="18" charset="0"/>
              </a:rPr>
              <a:t>,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Cohesion</a:t>
            </a:r>
            <a:endParaRPr lang="en-US" sz="3400" dirty="0" smtClean="0">
              <a:ea typeface="+mj-ea"/>
              <a:cs typeface="+mj-cs"/>
            </a:endParaRPr>
          </a:p>
        </p:txBody>
      </p:sp>
      <p:sp>
        <p:nvSpPr>
          <p:cNvPr id="13" name="Rectangle 12"/>
          <p:cNvSpPr/>
          <p:nvPr/>
        </p:nvSpPr>
        <p:spPr>
          <a:xfrm>
            <a:off x="9525000" y="1828800"/>
            <a:ext cx="3962400" cy="2354491"/>
          </a:xfrm>
          <a:prstGeom prst="rect">
            <a:avLst/>
          </a:prstGeom>
        </p:spPr>
        <p:txBody>
          <a:bodyPr wrap="square">
            <a:spAutoFit/>
          </a:bodyPr>
          <a:lstStyle/>
          <a:p>
            <a:pPr>
              <a:lnSpc>
                <a:spcPct val="150000"/>
              </a:lnSpc>
            </a:pPr>
            <a:r>
              <a:rPr lang="en-US" sz="2000" b="1" dirty="0" smtClean="0">
                <a:latin typeface="Georgia" pitchFamily="18" charset="0"/>
              </a:rPr>
              <a:t>Will It Work?</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Davis experts say NO!</a:t>
            </a:r>
          </a:p>
          <a:p>
            <a:pPr lvl="1">
              <a:lnSpc>
                <a:spcPct val="130000"/>
              </a:lnSpc>
              <a:buFont typeface="Arial" pitchFamily="34" charset="0"/>
              <a:buChar char="•"/>
            </a:pPr>
            <a:r>
              <a:rPr lang="en-US" dirty="0" smtClean="0">
                <a:latin typeface="Georgia" pitchFamily="18" charset="0"/>
              </a:rPr>
              <a:t>  Concealed Conditions</a:t>
            </a:r>
          </a:p>
          <a:p>
            <a:pPr lvl="1">
              <a:lnSpc>
                <a:spcPct val="130000"/>
              </a:lnSpc>
              <a:buFont typeface="Arial" pitchFamily="34" charset="0"/>
              <a:buChar char="•"/>
            </a:pPr>
            <a:r>
              <a:rPr lang="en-US" dirty="0" smtClean="0">
                <a:latin typeface="Georgia" pitchFamily="18" charset="0"/>
              </a:rPr>
              <a:t>  Tenants must keep working  </a:t>
            </a:r>
          </a:p>
          <a:p>
            <a:pPr lvl="1">
              <a:lnSpc>
                <a:spcPct val="130000"/>
              </a:lnSpc>
              <a:buFont typeface="Arial" pitchFamily="34" charset="0"/>
              <a:buChar char="•"/>
            </a:pPr>
            <a:r>
              <a:rPr lang="en-US" dirty="0" smtClean="0">
                <a:latin typeface="Georgia" pitchFamily="18" charset="0"/>
              </a:rPr>
              <a:t>  Technology not used at its full potential</a:t>
            </a:r>
          </a:p>
        </p:txBody>
      </p:sp>
      <p:sp>
        <p:nvSpPr>
          <p:cNvPr id="15" name="Rectangle 14"/>
          <p:cNvSpPr/>
          <p:nvPr/>
        </p:nvSpPr>
        <p:spPr>
          <a:xfrm>
            <a:off x="13487400" y="1828800"/>
            <a:ext cx="4648200" cy="2354491"/>
          </a:xfrm>
          <a:prstGeom prst="rect">
            <a:avLst/>
          </a:prstGeom>
        </p:spPr>
        <p:txBody>
          <a:bodyPr wrap="square">
            <a:spAutoFit/>
          </a:bodyPr>
          <a:lstStyle/>
          <a:p>
            <a:pPr>
              <a:lnSpc>
                <a:spcPct val="150000"/>
              </a:lnSpc>
            </a:pPr>
            <a:r>
              <a:rPr lang="en-US" sz="2000" b="1" dirty="0" smtClean="0">
                <a:latin typeface="Georgia" pitchFamily="18" charset="0"/>
              </a:rPr>
              <a:t>Alternative Strategy</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Utilize 3D laser surveying in Corcoran stair well </a:t>
            </a:r>
          </a:p>
          <a:p>
            <a:pPr lvl="1">
              <a:lnSpc>
                <a:spcPct val="130000"/>
              </a:lnSpc>
              <a:buFont typeface="Arial" pitchFamily="34" charset="0"/>
              <a:buChar char="•"/>
            </a:pPr>
            <a:r>
              <a:rPr lang="en-US" dirty="0" smtClean="0">
                <a:latin typeface="Georgia" pitchFamily="18" charset="0"/>
              </a:rPr>
              <a:t>  Design process took over a year</a:t>
            </a:r>
          </a:p>
          <a:p>
            <a:pPr lvl="1">
              <a:lnSpc>
                <a:spcPct val="130000"/>
              </a:lnSpc>
              <a:buFont typeface="Arial" pitchFamily="34" charset="0"/>
              <a:buChar char="•"/>
            </a:pPr>
            <a:r>
              <a:rPr lang="en-US" dirty="0" smtClean="0">
                <a:latin typeface="Georgia" pitchFamily="18" charset="0"/>
              </a:rPr>
              <a:t>  All attention should’ve been placed there at the start.</a:t>
            </a:r>
          </a:p>
        </p:txBody>
      </p:sp>
      <p:sp>
        <p:nvSpPr>
          <p:cNvPr id="14" name="Right Arrow 13"/>
          <p:cNvSpPr/>
          <p:nvPr/>
        </p:nvSpPr>
        <p:spPr>
          <a:xfrm>
            <a:off x="336429" y="28956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a:t>
            </a:r>
            <a:r>
              <a:rPr lang="en-US" i="1" dirty="0" smtClean="0">
                <a:latin typeface="Georgia" pitchFamily="18" charset="0"/>
              </a:rPr>
              <a:t>Corcoran </a:t>
            </a:r>
            <a:r>
              <a:rPr lang="en-US" i="1" dirty="0" smtClean="0">
                <a:latin typeface="Georgia" pitchFamily="18" charset="0"/>
              </a:rPr>
              <a:t>Stair</a:t>
            </a:r>
            <a:endParaRPr lang="en-US" i="1"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Cohesion</a:t>
            </a:r>
            <a:endParaRPr lang="en-US" sz="3400" dirty="0" smtClean="0">
              <a:ea typeface="+mj-ea"/>
              <a:cs typeface="+mj-cs"/>
            </a:endParaRPr>
          </a:p>
        </p:txBody>
      </p:sp>
      <p:sp>
        <p:nvSpPr>
          <p:cNvPr id="13" name="Rectangle 12"/>
          <p:cNvSpPr/>
          <p:nvPr/>
        </p:nvSpPr>
        <p:spPr>
          <a:xfrm>
            <a:off x="9525000" y="1828800"/>
            <a:ext cx="3962400" cy="2354491"/>
          </a:xfrm>
          <a:prstGeom prst="rect">
            <a:avLst/>
          </a:prstGeom>
        </p:spPr>
        <p:txBody>
          <a:bodyPr wrap="square">
            <a:spAutoFit/>
          </a:bodyPr>
          <a:lstStyle/>
          <a:p>
            <a:pPr>
              <a:lnSpc>
                <a:spcPct val="150000"/>
              </a:lnSpc>
            </a:pPr>
            <a:r>
              <a:rPr lang="en-US" sz="2000" b="1" dirty="0" smtClean="0">
                <a:latin typeface="Georgia" pitchFamily="18" charset="0"/>
              </a:rPr>
              <a:t>Will It Work?</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Davis experts say NO!</a:t>
            </a:r>
          </a:p>
          <a:p>
            <a:pPr lvl="1">
              <a:lnSpc>
                <a:spcPct val="130000"/>
              </a:lnSpc>
              <a:buFont typeface="Arial" pitchFamily="34" charset="0"/>
              <a:buChar char="•"/>
            </a:pPr>
            <a:r>
              <a:rPr lang="en-US" dirty="0" smtClean="0">
                <a:latin typeface="Georgia" pitchFamily="18" charset="0"/>
              </a:rPr>
              <a:t>  Concealed Conditions</a:t>
            </a:r>
          </a:p>
          <a:p>
            <a:pPr lvl="1">
              <a:lnSpc>
                <a:spcPct val="130000"/>
              </a:lnSpc>
              <a:buFont typeface="Arial" pitchFamily="34" charset="0"/>
              <a:buChar char="•"/>
            </a:pPr>
            <a:r>
              <a:rPr lang="en-US" dirty="0" smtClean="0">
                <a:latin typeface="Georgia" pitchFamily="18" charset="0"/>
              </a:rPr>
              <a:t>  Tenants must keep working  </a:t>
            </a:r>
          </a:p>
          <a:p>
            <a:pPr lvl="1">
              <a:lnSpc>
                <a:spcPct val="130000"/>
              </a:lnSpc>
              <a:buFont typeface="Arial" pitchFamily="34" charset="0"/>
              <a:buChar char="•"/>
            </a:pPr>
            <a:r>
              <a:rPr lang="en-US" dirty="0" smtClean="0">
                <a:latin typeface="Georgia" pitchFamily="18" charset="0"/>
              </a:rPr>
              <a:t>  Technology not used at its full potential</a:t>
            </a:r>
          </a:p>
        </p:txBody>
      </p:sp>
      <p:sp>
        <p:nvSpPr>
          <p:cNvPr id="15" name="Rectangle 14"/>
          <p:cNvSpPr/>
          <p:nvPr/>
        </p:nvSpPr>
        <p:spPr>
          <a:xfrm>
            <a:off x="13487400" y="1828800"/>
            <a:ext cx="4648200" cy="2354491"/>
          </a:xfrm>
          <a:prstGeom prst="rect">
            <a:avLst/>
          </a:prstGeom>
        </p:spPr>
        <p:txBody>
          <a:bodyPr wrap="square">
            <a:spAutoFit/>
          </a:bodyPr>
          <a:lstStyle/>
          <a:p>
            <a:pPr>
              <a:lnSpc>
                <a:spcPct val="150000"/>
              </a:lnSpc>
            </a:pPr>
            <a:r>
              <a:rPr lang="en-US" sz="2000" b="1" dirty="0" smtClean="0">
                <a:latin typeface="Georgia" pitchFamily="18" charset="0"/>
              </a:rPr>
              <a:t>Alternative Strategy</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Utilize 3D laser surveying in Corcoran stair well </a:t>
            </a:r>
          </a:p>
          <a:p>
            <a:pPr lvl="1">
              <a:lnSpc>
                <a:spcPct val="130000"/>
              </a:lnSpc>
              <a:buFont typeface="Arial" pitchFamily="34" charset="0"/>
              <a:buChar char="•"/>
            </a:pPr>
            <a:r>
              <a:rPr lang="en-US" dirty="0" smtClean="0">
                <a:latin typeface="Georgia" pitchFamily="18" charset="0"/>
              </a:rPr>
              <a:t>  Design process took over a year</a:t>
            </a:r>
          </a:p>
          <a:p>
            <a:pPr lvl="1">
              <a:lnSpc>
                <a:spcPct val="130000"/>
              </a:lnSpc>
              <a:buFont typeface="Arial" pitchFamily="34" charset="0"/>
              <a:buChar char="•"/>
            </a:pPr>
            <a:r>
              <a:rPr lang="en-US" dirty="0" smtClean="0">
                <a:latin typeface="Georgia" pitchFamily="18" charset="0"/>
              </a:rPr>
              <a:t>  All attention should’ve been placed there at the start.</a:t>
            </a:r>
          </a:p>
        </p:txBody>
      </p:sp>
      <p:sp>
        <p:nvSpPr>
          <p:cNvPr id="16" name="Rectangle 15"/>
          <p:cNvSpPr/>
          <p:nvPr/>
        </p:nvSpPr>
        <p:spPr>
          <a:xfrm>
            <a:off x="18611850" y="1828800"/>
            <a:ext cx="5619750" cy="2354491"/>
          </a:xfrm>
          <a:prstGeom prst="rect">
            <a:avLst/>
          </a:prstGeom>
        </p:spPr>
        <p:txBody>
          <a:bodyPr wrap="square">
            <a:spAutoFit/>
          </a:bodyPr>
          <a:lstStyle/>
          <a:p>
            <a:pPr>
              <a:lnSpc>
                <a:spcPct val="150000"/>
              </a:lnSpc>
            </a:pPr>
            <a:r>
              <a:rPr lang="en-US" sz="2000" b="1" dirty="0" smtClean="0">
                <a:latin typeface="Georgia" pitchFamily="18" charset="0"/>
              </a:rPr>
              <a:t>Corcoran Stair</a:t>
            </a:r>
            <a:endParaRPr lang="en-US" sz="2000" dirty="0" smtClean="0">
              <a:latin typeface="Georgia" pitchFamily="18" charset="0"/>
            </a:endParaRPr>
          </a:p>
          <a:p>
            <a:pPr marL="228600" lvl="1">
              <a:lnSpc>
                <a:spcPct val="130000"/>
              </a:lnSpc>
              <a:buFont typeface="Arial" pitchFamily="34" charset="0"/>
              <a:buChar char="•"/>
            </a:pPr>
            <a:r>
              <a:rPr lang="en-US" sz="1600" dirty="0" smtClean="0">
                <a:latin typeface="Georgia" pitchFamily="18" charset="0"/>
              </a:rPr>
              <a:t>  </a:t>
            </a:r>
            <a:r>
              <a:rPr lang="en-US" dirty="0" smtClean="0">
                <a:latin typeface="Georgia" pitchFamily="18" charset="0"/>
              </a:rPr>
              <a:t>Only Stair in Historic Renovations</a:t>
            </a:r>
          </a:p>
          <a:p>
            <a:pPr marL="228600" lvl="1">
              <a:lnSpc>
                <a:spcPct val="130000"/>
              </a:lnSpc>
              <a:buFont typeface="Arial" pitchFamily="34" charset="0"/>
              <a:buChar char="•"/>
            </a:pPr>
            <a:r>
              <a:rPr lang="en-US" dirty="0" smtClean="0">
                <a:latin typeface="Georgia" pitchFamily="18" charset="0"/>
              </a:rPr>
              <a:t>  Varying landing elevations, risers</a:t>
            </a:r>
          </a:p>
          <a:p>
            <a:pPr marL="228600" lvl="1">
              <a:lnSpc>
                <a:spcPct val="130000"/>
              </a:lnSpc>
              <a:buFont typeface="Arial" pitchFamily="34" charset="0"/>
              <a:buChar char="•"/>
            </a:pPr>
            <a:r>
              <a:rPr lang="en-US" dirty="0" smtClean="0">
                <a:latin typeface="Georgia" pitchFamily="18" charset="0"/>
              </a:rPr>
              <a:t>  Tight tolerance for glass work</a:t>
            </a:r>
          </a:p>
          <a:p>
            <a:pPr marL="228600" lvl="1">
              <a:lnSpc>
                <a:spcPct val="130000"/>
              </a:lnSpc>
              <a:buFont typeface="Arial" pitchFamily="34" charset="0"/>
              <a:buChar char="•"/>
            </a:pPr>
            <a:r>
              <a:rPr lang="en-US" dirty="0" smtClean="0">
                <a:latin typeface="Georgia" pitchFamily="18" charset="0"/>
              </a:rPr>
              <a:t>  Goal: Vertical 3D scan </a:t>
            </a:r>
          </a:p>
          <a:p>
            <a:pPr marL="685800" lvl="2">
              <a:lnSpc>
                <a:spcPct val="130000"/>
              </a:lnSpc>
            </a:pPr>
            <a:r>
              <a:rPr lang="en-US" dirty="0" smtClean="0">
                <a:latin typeface="Georgia" pitchFamily="18" charset="0"/>
              </a:rPr>
              <a:t>	        =&gt; model to design from</a:t>
            </a:r>
            <a:endParaRPr lang="en-US" dirty="0">
              <a:latin typeface="Georgia" pitchFamily="18" charset="0"/>
            </a:endParaRPr>
          </a:p>
        </p:txBody>
      </p:sp>
      <p:pic>
        <p:nvPicPr>
          <p:cNvPr id="21" name="Picture 20" descr="A208 001.jpg"/>
          <p:cNvPicPr>
            <a:picLocks noChangeAspect="1"/>
          </p:cNvPicPr>
          <p:nvPr/>
        </p:nvPicPr>
        <p:blipFill>
          <a:blip r:embed="rId4"/>
          <a:srcRect l="13356" t="18889" r="3836" b="21111"/>
          <a:stretch>
            <a:fillRect/>
          </a:stretch>
        </p:blipFill>
        <p:spPr>
          <a:xfrm>
            <a:off x="22860000" y="2362200"/>
            <a:ext cx="2493434" cy="1447800"/>
          </a:xfrm>
          <a:prstGeom prst="rect">
            <a:avLst/>
          </a:prstGeom>
        </p:spPr>
      </p:pic>
      <p:pic>
        <p:nvPicPr>
          <p:cNvPr id="22" name="Picture 21" descr="FA-203.jpeg 001.jpg"/>
          <p:cNvPicPr>
            <a:picLocks noChangeAspect="1"/>
          </p:cNvPicPr>
          <p:nvPr/>
        </p:nvPicPr>
        <p:blipFill>
          <a:blip r:embed="rId5" cstate="print"/>
          <a:stretch>
            <a:fillRect/>
          </a:stretch>
        </p:blipFill>
        <p:spPr>
          <a:xfrm>
            <a:off x="19126200" y="4114800"/>
            <a:ext cx="3886200" cy="2420993"/>
          </a:xfrm>
          <a:prstGeom prst="rect">
            <a:avLst/>
          </a:prstGeom>
        </p:spPr>
      </p:pic>
      <p:pic>
        <p:nvPicPr>
          <p:cNvPr id="24" name="Picture 23" descr="stair 3 section.jpeg 001.jpg"/>
          <p:cNvPicPr>
            <a:picLocks noChangeAspect="1"/>
          </p:cNvPicPr>
          <p:nvPr/>
        </p:nvPicPr>
        <p:blipFill>
          <a:blip r:embed="rId6" cstate="print"/>
          <a:stretch>
            <a:fillRect/>
          </a:stretch>
        </p:blipFill>
        <p:spPr>
          <a:xfrm>
            <a:off x="25450800" y="1752599"/>
            <a:ext cx="1668192" cy="4591609"/>
          </a:xfrm>
          <a:prstGeom prst="rect">
            <a:avLst/>
          </a:prstGeom>
        </p:spPr>
      </p:pic>
      <p:sp>
        <p:nvSpPr>
          <p:cNvPr id="17" name="Right Arrow 16"/>
          <p:cNvSpPr/>
          <p:nvPr/>
        </p:nvSpPr>
        <p:spPr>
          <a:xfrm>
            <a:off x="336429" y="28956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a:t>
            </a:r>
            <a:r>
              <a:rPr lang="en-US" i="1" dirty="0" smtClean="0">
                <a:latin typeface="Georgia" pitchFamily="18" charset="0"/>
              </a:rPr>
              <a:t>Corcoran </a:t>
            </a:r>
            <a:r>
              <a:rPr lang="en-US" i="1" dirty="0" smtClean="0">
                <a:latin typeface="Georgia" pitchFamily="18" charset="0"/>
              </a:rPr>
              <a:t>Stair</a:t>
            </a:r>
            <a:endParaRPr lang="en-US" i="1"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Cohesion</a:t>
            </a:r>
            <a:endParaRPr lang="en-US" sz="3400" dirty="0" smtClean="0">
              <a:ea typeface="+mj-ea"/>
              <a:cs typeface="+mj-cs"/>
            </a:endParaRPr>
          </a:p>
        </p:txBody>
      </p:sp>
      <p:sp>
        <p:nvSpPr>
          <p:cNvPr id="16" name="Rectangle 15"/>
          <p:cNvSpPr/>
          <p:nvPr/>
        </p:nvSpPr>
        <p:spPr>
          <a:xfrm>
            <a:off x="18611850" y="1828800"/>
            <a:ext cx="5619750" cy="1477328"/>
          </a:xfrm>
          <a:prstGeom prst="rect">
            <a:avLst/>
          </a:prstGeom>
        </p:spPr>
        <p:txBody>
          <a:bodyPr wrap="square">
            <a:spAutoFit/>
          </a:bodyPr>
          <a:lstStyle/>
          <a:p>
            <a:pPr>
              <a:lnSpc>
                <a:spcPct val="150000"/>
              </a:lnSpc>
            </a:pPr>
            <a:r>
              <a:rPr lang="en-US" sz="2000" b="1" dirty="0" smtClean="0">
                <a:latin typeface="Georgia" pitchFamily="18" charset="0"/>
              </a:rPr>
              <a:t>Corcoran Stair</a:t>
            </a:r>
          </a:p>
          <a:p>
            <a:pPr>
              <a:lnSpc>
                <a:spcPct val="150000"/>
              </a:lnSpc>
              <a:buFont typeface="Arial" pitchFamily="34" charset="0"/>
              <a:buChar char="•"/>
            </a:pPr>
            <a:r>
              <a:rPr lang="en-US" sz="2000" dirty="0" smtClean="0">
                <a:latin typeface="Georgia" pitchFamily="18" charset="0"/>
              </a:rPr>
              <a:t>  </a:t>
            </a:r>
            <a:r>
              <a:rPr lang="en-US" sz="2000" dirty="0" err="1" smtClean="0">
                <a:latin typeface="Georgia" pitchFamily="18" charset="0"/>
              </a:rPr>
              <a:t>Avg</a:t>
            </a:r>
            <a:r>
              <a:rPr lang="en-US" sz="2000" dirty="0" smtClean="0">
                <a:latin typeface="Georgia" pitchFamily="18" charset="0"/>
              </a:rPr>
              <a:t> Design Time = 16wks</a:t>
            </a:r>
          </a:p>
          <a:p>
            <a:pPr>
              <a:lnSpc>
                <a:spcPct val="150000"/>
              </a:lnSpc>
              <a:buFont typeface="Arial" pitchFamily="34" charset="0"/>
              <a:buChar char="•"/>
            </a:pPr>
            <a:r>
              <a:rPr lang="en-US" sz="2000" dirty="0" smtClean="0">
                <a:latin typeface="Georgia" pitchFamily="18" charset="0"/>
              </a:rPr>
              <a:t>  Corcoran Stair &gt; 52wks</a:t>
            </a:r>
          </a:p>
        </p:txBody>
      </p:sp>
      <p:pic>
        <p:nvPicPr>
          <p:cNvPr id="24" name="Picture 23" descr="stair 3 section.jpeg 001.jpg"/>
          <p:cNvPicPr>
            <a:picLocks noChangeAspect="1"/>
          </p:cNvPicPr>
          <p:nvPr/>
        </p:nvPicPr>
        <p:blipFill>
          <a:blip r:embed="rId4" cstate="print"/>
          <a:stretch>
            <a:fillRect/>
          </a:stretch>
        </p:blipFill>
        <p:spPr>
          <a:xfrm>
            <a:off x="25450800" y="1752599"/>
            <a:ext cx="1668192" cy="4591609"/>
          </a:xfrm>
          <a:prstGeom prst="rect">
            <a:avLst/>
          </a:prstGeom>
        </p:spPr>
      </p:pic>
      <p:pic>
        <p:nvPicPr>
          <p:cNvPr id="17" name="Picture 16" descr="corcoran stair 8.JPG"/>
          <p:cNvPicPr>
            <a:picLocks noChangeAspect="1"/>
          </p:cNvPicPr>
          <p:nvPr/>
        </p:nvPicPr>
        <p:blipFill>
          <a:blip r:embed="rId5" cstate="print"/>
          <a:stretch>
            <a:fillRect/>
          </a:stretch>
        </p:blipFill>
        <p:spPr>
          <a:xfrm>
            <a:off x="9906000" y="2286000"/>
            <a:ext cx="3657600" cy="2743200"/>
          </a:xfrm>
          <a:prstGeom prst="rect">
            <a:avLst/>
          </a:prstGeom>
        </p:spPr>
      </p:pic>
      <p:pic>
        <p:nvPicPr>
          <p:cNvPr id="19" name="Picture 18" descr="corcoran stair 10.JPG"/>
          <p:cNvPicPr>
            <a:picLocks noChangeAspect="1"/>
          </p:cNvPicPr>
          <p:nvPr/>
        </p:nvPicPr>
        <p:blipFill>
          <a:blip r:embed="rId6" cstate="print">
            <a:lum bright="10000" contrast="-10000"/>
          </a:blip>
          <a:stretch>
            <a:fillRect/>
          </a:stretch>
        </p:blipFill>
        <p:spPr>
          <a:xfrm>
            <a:off x="19126200" y="3505200"/>
            <a:ext cx="3124200" cy="2343150"/>
          </a:xfrm>
          <a:prstGeom prst="rect">
            <a:avLst/>
          </a:prstGeom>
        </p:spPr>
      </p:pic>
      <p:pic>
        <p:nvPicPr>
          <p:cNvPr id="20" name="Picture 19" descr="corcoran stair 12.JPG"/>
          <p:cNvPicPr>
            <a:picLocks noChangeAspect="1"/>
          </p:cNvPicPr>
          <p:nvPr/>
        </p:nvPicPr>
        <p:blipFill>
          <a:blip r:embed="rId7" cstate="print">
            <a:lum bright="10000"/>
          </a:blip>
          <a:stretch>
            <a:fillRect/>
          </a:stretch>
        </p:blipFill>
        <p:spPr>
          <a:xfrm rot="16200000">
            <a:off x="14020800" y="2590800"/>
            <a:ext cx="3657600" cy="2743200"/>
          </a:xfrm>
          <a:prstGeom prst="rect">
            <a:avLst/>
          </a:prstGeom>
        </p:spPr>
      </p:pic>
      <p:pic>
        <p:nvPicPr>
          <p:cNvPr id="26" name="Picture 25" descr="corcoran stair 13.JPG"/>
          <p:cNvPicPr>
            <a:picLocks noChangeAspect="1"/>
          </p:cNvPicPr>
          <p:nvPr/>
        </p:nvPicPr>
        <p:blipFill>
          <a:blip r:embed="rId8" cstate="print"/>
          <a:stretch>
            <a:fillRect/>
          </a:stretch>
        </p:blipFill>
        <p:spPr>
          <a:xfrm rot="16200000">
            <a:off x="22298025" y="2924175"/>
            <a:ext cx="3276600" cy="2457450"/>
          </a:xfrm>
          <a:prstGeom prst="rect">
            <a:avLst/>
          </a:prstGeom>
        </p:spPr>
      </p:pic>
      <p:sp>
        <p:nvSpPr>
          <p:cNvPr id="21" name="Right Arrow 20"/>
          <p:cNvSpPr/>
          <p:nvPr/>
        </p:nvSpPr>
        <p:spPr>
          <a:xfrm>
            <a:off x="336429" y="28956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a:t>
            </a:r>
            <a:r>
              <a:rPr lang="en-US" i="1" dirty="0" smtClean="0">
                <a:latin typeface="Georgia" pitchFamily="18" charset="0"/>
              </a:rPr>
              <a:t>Corcoran </a:t>
            </a:r>
            <a:r>
              <a:rPr lang="en-US" i="1" dirty="0" smtClean="0">
                <a:latin typeface="Georgia" pitchFamily="18" charset="0"/>
              </a:rPr>
              <a:t>Stair</a:t>
            </a:r>
            <a:endParaRPr lang="en-US" i="1"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Cohesion</a:t>
            </a:r>
            <a:endParaRPr lang="en-US" sz="3400" dirty="0" smtClean="0">
              <a:ea typeface="+mj-ea"/>
              <a:cs typeface="+mj-cs"/>
            </a:endParaRPr>
          </a:p>
        </p:txBody>
      </p:sp>
      <p:sp>
        <p:nvSpPr>
          <p:cNvPr id="13" name="Rectangle 12"/>
          <p:cNvSpPr/>
          <p:nvPr/>
        </p:nvSpPr>
        <p:spPr>
          <a:xfrm>
            <a:off x="9525000" y="1828800"/>
            <a:ext cx="3962400" cy="1994392"/>
          </a:xfrm>
          <a:prstGeom prst="rect">
            <a:avLst/>
          </a:prstGeom>
        </p:spPr>
        <p:txBody>
          <a:bodyPr wrap="square">
            <a:spAutoFit/>
          </a:bodyPr>
          <a:lstStyle/>
          <a:p>
            <a:pPr>
              <a:lnSpc>
                <a:spcPct val="150000"/>
              </a:lnSpc>
            </a:pPr>
            <a:r>
              <a:rPr lang="en-US" sz="2000" b="1" dirty="0" smtClean="0">
                <a:latin typeface="Georgia" pitchFamily="18" charset="0"/>
              </a:rPr>
              <a:t>Cost Comparison</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Time is cut to 1/3rd</a:t>
            </a:r>
          </a:p>
          <a:p>
            <a:pPr lvl="1">
              <a:lnSpc>
                <a:spcPct val="130000"/>
              </a:lnSpc>
              <a:buFont typeface="Arial" pitchFamily="34" charset="0"/>
              <a:buChar char="•"/>
            </a:pPr>
            <a:r>
              <a:rPr lang="en-US" dirty="0" smtClean="0">
                <a:latin typeface="Georgia" pitchFamily="18" charset="0"/>
              </a:rPr>
              <a:t>  </a:t>
            </a:r>
            <a:r>
              <a:rPr lang="en-US" dirty="0" err="1" smtClean="0">
                <a:latin typeface="Georgia" pitchFamily="18" charset="0"/>
              </a:rPr>
              <a:t>Avg</a:t>
            </a:r>
            <a:r>
              <a:rPr lang="en-US" dirty="0" smtClean="0">
                <a:latin typeface="Georgia" pitchFamily="18" charset="0"/>
              </a:rPr>
              <a:t> Cost is 3x</a:t>
            </a:r>
          </a:p>
          <a:p>
            <a:pPr lvl="1">
              <a:lnSpc>
                <a:spcPct val="130000"/>
              </a:lnSpc>
              <a:buFont typeface="Arial" pitchFamily="34" charset="0"/>
              <a:buChar char="•"/>
            </a:pPr>
            <a:r>
              <a:rPr lang="en-US" dirty="0" smtClean="0">
                <a:latin typeface="Georgia" pitchFamily="18" charset="0"/>
              </a:rPr>
              <a:t>  Design </a:t>
            </a:r>
            <a:r>
              <a:rPr lang="en-US" dirty="0" smtClean="0">
                <a:latin typeface="Georgia" pitchFamily="18" charset="0"/>
              </a:rPr>
              <a:t>time cuts </a:t>
            </a:r>
            <a:r>
              <a:rPr lang="en-US" dirty="0" smtClean="0">
                <a:latin typeface="Georgia" pitchFamily="18" charset="0"/>
              </a:rPr>
              <a:t>4wks</a:t>
            </a:r>
          </a:p>
          <a:p>
            <a:pPr lvl="1">
              <a:lnSpc>
                <a:spcPct val="130000"/>
              </a:lnSpc>
              <a:buFont typeface="Arial" pitchFamily="34" charset="0"/>
              <a:buChar char="•"/>
            </a:pPr>
            <a:r>
              <a:rPr lang="en-US" dirty="0" smtClean="0">
                <a:latin typeface="Georgia" pitchFamily="18" charset="0"/>
              </a:rPr>
              <a:t>  4 wks @ $30K  = $120K</a:t>
            </a:r>
          </a:p>
        </p:txBody>
      </p:sp>
      <p:pic>
        <p:nvPicPr>
          <p:cNvPr id="3074" name="Picture 2"/>
          <p:cNvPicPr>
            <a:picLocks noChangeAspect="1" noChangeArrowheads="1"/>
          </p:cNvPicPr>
          <p:nvPr/>
        </p:nvPicPr>
        <p:blipFill>
          <a:blip r:embed="rId4"/>
          <a:srcRect l="4839" t="4590" r="3226" b="8210"/>
          <a:stretch>
            <a:fillRect/>
          </a:stretch>
        </p:blipFill>
        <p:spPr bwMode="auto">
          <a:xfrm>
            <a:off x="13030200" y="1828800"/>
            <a:ext cx="5029200" cy="16764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a:srcRect l="956" t="4348" r="592"/>
          <a:stretch>
            <a:fillRect/>
          </a:stretch>
        </p:blipFill>
        <p:spPr bwMode="auto">
          <a:xfrm>
            <a:off x="9753600" y="4191000"/>
            <a:ext cx="7848600" cy="1676400"/>
          </a:xfrm>
          <a:prstGeom prst="rect">
            <a:avLst/>
          </a:prstGeom>
          <a:noFill/>
          <a:ln w="9525">
            <a:noFill/>
            <a:miter lim="800000"/>
            <a:headEnd/>
            <a:tailEnd/>
          </a:ln>
          <a:effectLst/>
        </p:spPr>
      </p:pic>
      <p:sp>
        <p:nvSpPr>
          <p:cNvPr id="14" name="Right Arrow 13"/>
          <p:cNvSpPr/>
          <p:nvPr/>
        </p:nvSpPr>
        <p:spPr>
          <a:xfrm>
            <a:off x="336429" y="28956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b="1"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a:t>
            </a:r>
            <a:r>
              <a:rPr lang="en-US" i="1" dirty="0" smtClean="0">
                <a:latin typeface="Georgia" pitchFamily="18" charset="0"/>
              </a:rPr>
              <a:t>Corcoran </a:t>
            </a:r>
            <a:r>
              <a:rPr lang="en-US" i="1" dirty="0" smtClean="0">
                <a:latin typeface="Georgia" pitchFamily="18" charset="0"/>
              </a:rPr>
              <a:t>Stair</a:t>
            </a:r>
            <a:endParaRPr lang="en-US" i="1"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Cohesion</a:t>
            </a:r>
            <a:endParaRPr lang="en-US" sz="3400" dirty="0" smtClean="0">
              <a:ea typeface="+mj-ea"/>
              <a:cs typeface="+mj-cs"/>
            </a:endParaRPr>
          </a:p>
        </p:txBody>
      </p:sp>
      <p:sp>
        <p:nvSpPr>
          <p:cNvPr id="13" name="Rectangle 12"/>
          <p:cNvSpPr/>
          <p:nvPr/>
        </p:nvSpPr>
        <p:spPr>
          <a:xfrm>
            <a:off x="9525000" y="1828800"/>
            <a:ext cx="3962400" cy="1994392"/>
          </a:xfrm>
          <a:prstGeom prst="rect">
            <a:avLst/>
          </a:prstGeom>
        </p:spPr>
        <p:txBody>
          <a:bodyPr wrap="square">
            <a:spAutoFit/>
          </a:bodyPr>
          <a:lstStyle/>
          <a:p>
            <a:pPr>
              <a:lnSpc>
                <a:spcPct val="150000"/>
              </a:lnSpc>
            </a:pPr>
            <a:r>
              <a:rPr lang="en-US" sz="2000" b="1" dirty="0" smtClean="0">
                <a:latin typeface="Georgia" pitchFamily="18" charset="0"/>
              </a:rPr>
              <a:t>Cost Comparison</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Time is cut to 1/3rd</a:t>
            </a:r>
          </a:p>
          <a:p>
            <a:pPr lvl="1">
              <a:lnSpc>
                <a:spcPct val="130000"/>
              </a:lnSpc>
              <a:buFont typeface="Arial" pitchFamily="34" charset="0"/>
              <a:buChar char="•"/>
            </a:pPr>
            <a:r>
              <a:rPr lang="en-US" dirty="0" smtClean="0">
                <a:latin typeface="Georgia" pitchFamily="18" charset="0"/>
              </a:rPr>
              <a:t>  </a:t>
            </a:r>
            <a:r>
              <a:rPr lang="en-US" dirty="0" err="1" smtClean="0">
                <a:latin typeface="Georgia" pitchFamily="18" charset="0"/>
              </a:rPr>
              <a:t>Avg</a:t>
            </a:r>
            <a:r>
              <a:rPr lang="en-US" dirty="0" smtClean="0">
                <a:latin typeface="Georgia" pitchFamily="18" charset="0"/>
              </a:rPr>
              <a:t> Cost is 3x</a:t>
            </a:r>
          </a:p>
          <a:p>
            <a:pPr lvl="1">
              <a:lnSpc>
                <a:spcPct val="130000"/>
              </a:lnSpc>
              <a:buFont typeface="Arial" pitchFamily="34" charset="0"/>
              <a:buChar char="•"/>
            </a:pPr>
            <a:r>
              <a:rPr lang="en-US" dirty="0" smtClean="0">
                <a:latin typeface="Georgia" pitchFamily="18" charset="0"/>
              </a:rPr>
              <a:t>  Design </a:t>
            </a:r>
            <a:r>
              <a:rPr lang="en-US" dirty="0" smtClean="0">
                <a:latin typeface="Georgia" pitchFamily="18" charset="0"/>
              </a:rPr>
              <a:t>time cuts </a:t>
            </a:r>
            <a:r>
              <a:rPr lang="en-US" dirty="0" smtClean="0">
                <a:latin typeface="Georgia" pitchFamily="18" charset="0"/>
              </a:rPr>
              <a:t>4wks</a:t>
            </a:r>
          </a:p>
          <a:p>
            <a:pPr lvl="1">
              <a:lnSpc>
                <a:spcPct val="130000"/>
              </a:lnSpc>
              <a:buFont typeface="Arial" pitchFamily="34" charset="0"/>
              <a:buChar char="•"/>
            </a:pPr>
            <a:r>
              <a:rPr lang="en-US" dirty="0" smtClean="0">
                <a:latin typeface="Georgia" pitchFamily="18" charset="0"/>
              </a:rPr>
              <a:t>  4 wks @ $30K  = $120K</a:t>
            </a:r>
          </a:p>
        </p:txBody>
      </p:sp>
      <p:pic>
        <p:nvPicPr>
          <p:cNvPr id="3074" name="Picture 2"/>
          <p:cNvPicPr>
            <a:picLocks noChangeAspect="1" noChangeArrowheads="1"/>
          </p:cNvPicPr>
          <p:nvPr/>
        </p:nvPicPr>
        <p:blipFill>
          <a:blip r:embed="rId4"/>
          <a:srcRect l="4839" t="4590" r="3226" b="8210"/>
          <a:stretch>
            <a:fillRect/>
          </a:stretch>
        </p:blipFill>
        <p:spPr bwMode="auto">
          <a:xfrm>
            <a:off x="13030200" y="1828800"/>
            <a:ext cx="5029200" cy="16764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a:srcRect l="956" t="4348" r="592"/>
          <a:stretch>
            <a:fillRect/>
          </a:stretch>
        </p:blipFill>
        <p:spPr bwMode="auto">
          <a:xfrm>
            <a:off x="9753600" y="4191000"/>
            <a:ext cx="7848600" cy="1676400"/>
          </a:xfrm>
          <a:prstGeom prst="rect">
            <a:avLst/>
          </a:prstGeom>
          <a:noFill/>
          <a:ln w="9525">
            <a:noFill/>
            <a:miter lim="800000"/>
            <a:headEnd/>
            <a:tailEnd/>
          </a:ln>
          <a:effectLst/>
        </p:spPr>
      </p:pic>
      <p:pic>
        <p:nvPicPr>
          <p:cNvPr id="14" name="Picture 3"/>
          <p:cNvPicPr>
            <a:picLocks noChangeAspect="1" noChangeArrowheads="1"/>
          </p:cNvPicPr>
          <p:nvPr/>
        </p:nvPicPr>
        <p:blipFill>
          <a:blip r:embed="rId6"/>
          <a:srcRect l="6593" r="2747" b="-1099"/>
          <a:stretch>
            <a:fillRect/>
          </a:stretch>
        </p:blipFill>
        <p:spPr bwMode="auto">
          <a:xfrm>
            <a:off x="23460074" y="1752600"/>
            <a:ext cx="3667125" cy="2133600"/>
          </a:xfrm>
          <a:prstGeom prst="rect">
            <a:avLst/>
          </a:prstGeom>
          <a:noFill/>
          <a:ln w="9525">
            <a:noFill/>
            <a:miter lim="800000"/>
            <a:headEnd/>
            <a:tailEnd/>
          </a:ln>
          <a:effectLst/>
        </p:spPr>
      </p:pic>
      <p:sp>
        <p:nvSpPr>
          <p:cNvPr id="15" name="Rectangle 14"/>
          <p:cNvSpPr/>
          <p:nvPr/>
        </p:nvSpPr>
        <p:spPr>
          <a:xfrm>
            <a:off x="18707100" y="1811905"/>
            <a:ext cx="7429500" cy="2714589"/>
          </a:xfrm>
          <a:prstGeom prst="rect">
            <a:avLst/>
          </a:prstGeom>
        </p:spPr>
        <p:txBody>
          <a:bodyPr wrap="square">
            <a:spAutoFit/>
          </a:bodyPr>
          <a:lstStyle/>
          <a:p>
            <a:pPr>
              <a:lnSpc>
                <a:spcPct val="150000"/>
              </a:lnSpc>
            </a:pPr>
            <a:r>
              <a:rPr lang="en-US" sz="2000" b="1" dirty="0" smtClean="0">
                <a:latin typeface="Georgia" pitchFamily="18" charset="0"/>
              </a:rPr>
              <a:t>Cost-Savings Potential</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Kickoff meetings pre-design</a:t>
            </a:r>
          </a:p>
          <a:p>
            <a:pPr lvl="1">
              <a:lnSpc>
                <a:spcPct val="130000"/>
              </a:lnSpc>
              <a:buFont typeface="Arial" pitchFamily="34" charset="0"/>
              <a:buChar char="•"/>
            </a:pPr>
            <a:r>
              <a:rPr lang="en-US" dirty="0" smtClean="0">
                <a:latin typeface="Georgia" pitchFamily="18" charset="0"/>
              </a:rPr>
              <a:t>  Early problem solving</a:t>
            </a:r>
          </a:p>
          <a:p>
            <a:pPr lvl="1">
              <a:lnSpc>
                <a:spcPct val="130000"/>
              </a:lnSpc>
              <a:buFont typeface="Arial" pitchFamily="34" charset="0"/>
              <a:buChar char="•"/>
            </a:pPr>
            <a:r>
              <a:rPr lang="en-US" dirty="0" smtClean="0">
                <a:latin typeface="Georgia" pitchFamily="18" charset="0"/>
              </a:rPr>
              <a:t>  Early cohesive communication</a:t>
            </a:r>
          </a:p>
          <a:p>
            <a:pPr lvl="1">
              <a:lnSpc>
                <a:spcPct val="130000"/>
              </a:lnSpc>
              <a:buFont typeface="Arial" pitchFamily="34" charset="0"/>
              <a:buChar char="•"/>
            </a:pPr>
            <a:r>
              <a:rPr lang="en-US" dirty="0" smtClean="0">
                <a:latin typeface="Georgia" pitchFamily="18" charset="0"/>
              </a:rPr>
              <a:t>  Surveyors are well-versed</a:t>
            </a:r>
          </a:p>
          <a:p>
            <a:pPr lvl="1">
              <a:lnSpc>
                <a:spcPct val="130000"/>
              </a:lnSpc>
              <a:buFont typeface="Arial" pitchFamily="34" charset="0"/>
              <a:buChar char="•"/>
            </a:pPr>
            <a:r>
              <a:rPr lang="en-US" dirty="0" smtClean="0">
                <a:latin typeface="Georgia" pitchFamily="18" charset="0"/>
              </a:rPr>
              <a:t>  Coordination goes along way to save $</a:t>
            </a:r>
          </a:p>
          <a:p>
            <a:pPr lvl="1">
              <a:lnSpc>
                <a:spcPct val="130000"/>
              </a:lnSpc>
              <a:buFont typeface="Arial" pitchFamily="34" charset="0"/>
              <a:buChar char="•"/>
            </a:pPr>
            <a:r>
              <a:rPr lang="en-US" dirty="0" smtClean="0">
                <a:latin typeface="Georgia" pitchFamily="18" charset="0"/>
              </a:rPr>
              <a:t>  </a:t>
            </a:r>
            <a:r>
              <a:rPr lang="en-US" dirty="0" err="1" smtClean="0">
                <a:latin typeface="Georgia" pitchFamily="18" charset="0"/>
              </a:rPr>
              <a:t>Langan</a:t>
            </a:r>
            <a:r>
              <a:rPr lang="en-US" dirty="0" smtClean="0">
                <a:latin typeface="Georgia" pitchFamily="18" charset="0"/>
              </a:rPr>
              <a:t> </a:t>
            </a:r>
            <a:r>
              <a:rPr lang="en-US" dirty="0" err="1" smtClean="0">
                <a:latin typeface="Georgia" pitchFamily="18" charset="0"/>
              </a:rPr>
              <a:t>Engr</a:t>
            </a:r>
            <a:r>
              <a:rPr lang="en-US" dirty="0" smtClean="0">
                <a:latin typeface="Georgia" pitchFamily="18" charset="0"/>
              </a:rPr>
              <a:t> Ex: 4000 conflicts avoided = $500,000 savings</a:t>
            </a:r>
          </a:p>
        </p:txBody>
      </p:sp>
      <p:sp>
        <p:nvSpPr>
          <p:cNvPr id="16" name="Right Arrow 15"/>
          <p:cNvSpPr/>
          <p:nvPr/>
        </p:nvSpPr>
        <p:spPr>
          <a:xfrm>
            <a:off x="336429" y="28956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Cohesion</a:t>
            </a:r>
            <a:endParaRPr lang="en-US" sz="3400" dirty="0" smtClean="0">
              <a:ea typeface="+mj-ea"/>
              <a:cs typeface="+mj-cs"/>
            </a:endParaRPr>
          </a:p>
        </p:txBody>
      </p:sp>
      <p:sp>
        <p:nvSpPr>
          <p:cNvPr id="13" name="Rectangle 12"/>
          <p:cNvSpPr/>
          <p:nvPr/>
        </p:nvSpPr>
        <p:spPr>
          <a:xfrm>
            <a:off x="9525000" y="1828800"/>
            <a:ext cx="3962400" cy="1994392"/>
          </a:xfrm>
          <a:prstGeom prst="rect">
            <a:avLst/>
          </a:prstGeom>
        </p:spPr>
        <p:txBody>
          <a:bodyPr wrap="square">
            <a:spAutoFit/>
          </a:bodyPr>
          <a:lstStyle/>
          <a:p>
            <a:pPr>
              <a:lnSpc>
                <a:spcPct val="150000"/>
              </a:lnSpc>
            </a:pPr>
            <a:r>
              <a:rPr lang="en-US" sz="2000" b="1" dirty="0" smtClean="0">
                <a:latin typeface="Georgia" pitchFamily="18" charset="0"/>
              </a:rPr>
              <a:t>Cost Comparison</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Time is cut to 1/3rd</a:t>
            </a:r>
          </a:p>
          <a:p>
            <a:pPr lvl="1">
              <a:lnSpc>
                <a:spcPct val="130000"/>
              </a:lnSpc>
              <a:buFont typeface="Arial" pitchFamily="34" charset="0"/>
              <a:buChar char="•"/>
            </a:pPr>
            <a:r>
              <a:rPr lang="en-US" dirty="0" smtClean="0">
                <a:latin typeface="Georgia" pitchFamily="18" charset="0"/>
              </a:rPr>
              <a:t>  </a:t>
            </a:r>
            <a:r>
              <a:rPr lang="en-US" dirty="0" err="1" smtClean="0">
                <a:latin typeface="Georgia" pitchFamily="18" charset="0"/>
              </a:rPr>
              <a:t>Avg</a:t>
            </a:r>
            <a:r>
              <a:rPr lang="en-US" dirty="0" smtClean="0">
                <a:latin typeface="Georgia" pitchFamily="18" charset="0"/>
              </a:rPr>
              <a:t> Cost is 3x</a:t>
            </a:r>
          </a:p>
          <a:p>
            <a:pPr lvl="1">
              <a:lnSpc>
                <a:spcPct val="130000"/>
              </a:lnSpc>
              <a:buFont typeface="Arial" pitchFamily="34" charset="0"/>
              <a:buChar char="•"/>
            </a:pPr>
            <a:r>
              <a:rPr lang="en-US" dirty="0" smtClean="0">
                <a:latin typeface="Georgia" pitchFamily="18" charset="0"/>
              </a:rPr>
              <a:t>  Design time cut 4wks</a:t>
            </a:r>
          </a:p>
          <a:p>
            <a:pPr lvl="1">
              <a:lnSpc>
                <a:spcPct val="130000"/>
              </a:lnSpc>
              <a:buFont typeface="Arial" pitchFamily="34" charset="0"/>
              <a:buChar char="•"/>
            </a:pPr>
            <a:r>
              <a:rPr lang="en-US" dirty="0" smtClean="0">
                <a:latin typeface="Georgia" pitchFamily="18" charset="0"/>
              </a:rPr>
              <a:t>  4 wks @ $30K  = $120K</a:t>
            </a:r>
          </a:p>
        </p:txBody>
      </p:sp>
      <p:pic>
        <p:nvPicPr>
          <p:cNvPr id="3074" name="Picture 2"/>
          <p:cNvPicPr>
            <a:picLocks noChangeAspect="1" noChangeArrowheads="1"/>
          </p:cNvPicPr>
          <p:nvPr/>
        </p:nvPicPr>
        <p:blipFill>
          <a:blip r:embed="rId4"/>
          <a:srcRect l="4839" t="4590" r="3226" b="8210"/>
          <a:stretch>
            <a:fillRect/>
          </a:stretch>
        </p:blipFill>
        <p:spPr bwMode="auto">
          <a:xfrm>
            <a:off x="13030200" y="1828800"/>
            <a:ext cx="5029200" cy="16764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a:srcRect l="956" t="4348" r="592"/>
          <a:stretch>
            <a:fillRect/>
          </a:stretch>
        </p:blipFill>
        <p:spPr bwMode="auto">
          <a:xfrm>
            <a:off x="9753600" y="4191000"/>
            <a:ext cx="7848600" cy="1676400"/>
          </a:xfrm>
          <a:prstGeom prst="rect">
            <a:avLst/>
          </a:prstGeom>
          <a:noFill/>
          <a:ln w="9525">
            <a:noFill/>
            <a:miter lim="800000"/>
            <a:headEnd/>
            <a:tailEnd/>
          </a:ln>
          <a:effectLst/>
        </p:spPr>
      </p:pic>
      <p:sp>
        <p:nvSpPr>
          <p:cNvPr id="15" name="Rectangle 14"/>
          <p:cNvSpPr/>
          <p:nvPr/>
        </p:nvSpPr>
        <p:spPr>
          <a:xfrm>
            <a:off x="18707100" y="1811905"/>
            <a:ext cx="7429500" cy="2714589"/>
          </a:xfrm>
          <a:prstGeom prst="rect">
            <a:avLst/>
          </a:prstGeom>
        </p:spPr>
        <p:txBody>
          <a:bodyPr wrap="square">
            <a:spAutoFit/>
          </a:bodyPr>
          <a:lstStyle/>
          <a:p>
            <a:pPr>
              <a:lnSpc>
                <a:spcPct val="150000"/>
              </a:lnSpc>
            </a:pPr>
            <a:r>
              <a:rPr lang="en-US" sz="2000" b="1" dirty="0" smtClean="0">
                <a:latin typeface="Georgia" pitchFamily="18" charset="0"/>
              </a:rPr>
              <a:t>Conclusion</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Information-Time-Money Relationship</a:t>
            </a:r>
          </a:p>
          <a:p>
            <a:pPr lvl="2">
              <a:lnSpc>
                <a:spcPct val="130000"/>
              </a:lnSpc>
              <a:buFont typeface="Arial" pitchFamily="34" charset="0"/>
              <a:buChar char="•"/>
            </a:pPr>
            <a:r>
              <a:rPr lang="en-US" dirty="0" smtClean="0">
                <a:latin typeface="Georgia" pitchFamily="18" charset="0"/>
              </a:rPr>
              <a:t>  More efficient production rates</a:t>
            </a:r>
          </a:p>
          <a:p>
            <a:pPr lvl="2">
              <a:lnSpc>
                <a:spcPct val="130000"/>
              </a:lnSpc>
              <a:buFont typeface="Arial" pitchFamily="34" charset="0"/>
              <a:buChar char="•"/>
            </a:pPr>
            <a:r>
              <a:rPr lang="en-US" dirty="0" smtClean="0">
                <a:latin typeface="Georgia" pitchFamily="18" charset="0"/>
              </a:rPr>
              <a:t>  Shorter design time required    </a:t>
            </a:r>
          </a:p>
          <a:p>
            <a:pPr lvl="2">
              <a:lnSpc>
                <a:spcPct val="130000"/>
              </a:lnSpc>
              <a:buFont typeface="Arial" pitchFamily="34" charset="0"/>
              <a:buChar char="•"/>
            </a:pPr>
            <a:r>
              <a:rPr lang="en-US" dirty="0" smtClean="0">
                <a:latin typeface="Georgia" pitchFamily="18" charset="0"/>
              </a:rPr>
              <a:t>  Fewer delays from RFIs</a:t>
            </a:r>
          </a:p>
          <a:p>
            <a:pPr lvl="2">
              <a:lnSpc>
                <a:spcPct val="130000"/>
              </a:lnSpc>
              <a:buFont typeface="Arial" pitchFamily="34" charset="0"/>
              <a:buChar char="•"/>
            </a:pPr>
            <a:r>
              <a:rPr lang="en-US" dirty="0" smtClean="0">
                <a:latin typeface="Georgia" pitchFamily="18" charset="0"/>
              </a:rPr>
              <a:t>  Compressed schedule </a:t>
            </a:r>
          </a:p>
          <a:p>
            <a:pPr lvl="3">
              <a:lnSpc>
                <a:spcPct val="130000"/>
              </a:lnSpc>
            </a:pPr>
            <a:r>
              <a:rPr lang="en-US" dirty="0" smtClean="0">
                <a:latin typeface="Georgia" pitchFamily="18" charset="0"/>
              </a:rPr>
              <a:t>          </a:t>
            </a:r>
            <a:r>
              <a:rPr lang="en-US" b="1" dirty="0" smtClean="0">
                <a:latin typeface="Georgia" pitchFamily="18" charset="0"/>
              </a:rPr>
              <a:t>=&gt; Cost Savings:  $</a:t>
            </a:r>
            <a:r>
              <a:rPr lang="en-US" b="1" dirty="0" smtClean="0">
                <a:latin typeface="Georgia" pitchFamily="18" charset="0"/>
              </a:rPr>
              <a:t>120,000 – $425,000</a:t>
            </a:r>
            <a:endParaRPr lang="en-US" b="1" dirty="0" smtClean="0">
              <a:latin typeface="Georgia" pitchFamily="18" charset="0"/>
            </a:endParaRPr>
          </a:p>
        </p:txBody>
      </p:sp>
      <p:sp>
        <p:nvSpPr>
          <p:cNvPr id="16" name="Rectangle 15"/>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b="1"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a:t>
            </a:r>
            <a:r>
              <a:rPr lang="en-US" i="1" dirty="0" smtClean="0">
                <a:latin typeface="Georgia" pitchFamily="18" charset="0"/>
              </a:rPr>
              <a:t>Corcoran </a:t>
            </a:r>
            <a:r>
              <a:rPr lang="en-US" i="1" dirty="0" smtClean="0">
                <a:latin typeface="Georgia" pitchFamily="18" charset="0"/>
              </a:rPr>
              <a:t>Stair</a:t>
            </a:r>
            <a:endParaRPr lang="en-US" i="1"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7" name="Right Arrow 16"/>
          <p:cNvSpPr/>
          <p:nvPr/>
        </p:nvSpPr>
        <p:spPr>
          <a:xfrm>
            <a:off x="336429" y="28956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i="1" dirty="0" smtClean="0">
                <a:latin typeface="Georgia" pitchFamily="18" charset="0"/>
              </a:rPr>
              <a:t>Basement Expansion</a:t>
            </a:r>
            <a:r>
              <a:rPr lang="en-US" dirty="0" smtClean="0">
                <a:latin typeface="Georgia" pitchFamily="18" charset="0"/>
              </a:rPr>
              <a:t>,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Innovation</a:t>
            </a:r>
            <a:endParaRPr lang="en-US" sz="3400" dirty="0" smtClean="0">
              <a:ea typeface="+mj-ea"/>
              <a:cs typeface="+mj-cs"/>
            </a:endParaRPr>
          </a:p>
        </p:txBody>
      </p:sp>
      <p:sp>
        <p:nvSpPr>
          <p:cNvPr id="13" name="Rectangle 12"/>
          <p:cNvSpPr/>
          <p:nvPr/>
        </p:nvSpPr>
        <p:spPr>
          <a:xfrm>
            <a:off x="9525000" y="1828800"/>
            <a:ext cx="3962400" cy="2354491"/>
          </a:xfrm>
          <a:prstGeom prst="rect">
            <a:avLst/>
          </a:prstGeom>
        </p:spPr>
        <p:txBody>
          <a:bodyPr wrap="square">
            <a:spAutoFit/>
          </a:bodyPr>
          <a:lstStyle/>
          <a:p>
            <a:pPr>
              <a:lnSpc>
                <a:spcPct val="150000"/>
              </a:lnSpc>
            </a:pPr>
            <a:r>
              <a:rPr lang="en-US" sz="2000" b="1" dirty="0" smtClean="0">
                <a:latin typeface="Georgia" pitchFamily="18" charset="0"/>
              </a:rPr>
              <a:t>Problems</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Basement Expansion</a:t>
            </a:r>
          </a:p>
          <a:p>
            <a:pPr lvl="2">
              <a:lnSpc>
                <a:spcPct val="130000"/>
              </a:lnSpc>
              <a:buFont typeface="Arial" pitchFamily="34" charset="0"/>
              <a:buChar char="•"/>
            </a:pPr>
            <a:r>
              <a:rPr lang="en-US" dirty="0" smtClean="0">
                <a:latin typeface="Georgia" pitchFamily="18" charset="0"/>
              </a:rPr>
              <a:t>  Purpose &amp; Process  </a:t>
            </a:r>
          </a:p>
          <a:p>
            <a:pPr lvl="1">
              <a:lnSpc>
                <a:spcPct val="130000"/>
              </a:lnSpc>
              <a:buFont typeface="Arial" pitchFamily="34" charset="0"/>
              <a:buChar char="•"/>
            </a:pPr>
            <a:r>
              <a:rPr lang="en-US" dirty="0" smtClean="0">
                <a:latin typeface="Georgia" pitchFamily="18" charset="0"/>
              </a:rPr>
              <a:t>  Added Cost</a:t>
            </a:r>
          </a:p>
          <a:p>
            <a:pPr lvl="1">
              <a:lnSpc>
                <a:spcPct val="130000"/>
              </a:lnSpc>
              <a:buFont typeface="Arial" pitchFamily="34" charset="0"/>
              <a:buChar char="•"/>
            </a:pPr>
            <a:r>
              <a:rPr lang="en-US" dirty="0" smtClean="0">
                <a:latin typeface="Georgia" pitchFamily="18" charset="0"/>
              </a:rPr>
              <a:t>  Schedule delays</a:t>
            </a:r>
          </a:p>
          <a:p>
            <a:pPr lvl="1">
              <a:lnSpc>
                <a:spcPct val="130000"/>
              </a:lnSpc>
              <a:buFont typeface="Arial" pitchFamily="34" charset="0"/>
              <a:buChar char="•"/>
            </a:pPr>
            <a:r>
              <a:rPr lang="en-US" dirty="0" smtClean="0">
                <a:latin typeface="Georgia" pitchFamily="18" charset="0"/>
              </a:rPr>
              <a:t>  Little benefit</a:t>
            </a:r>
          </a:p>
        </p:txBody>
      </p:sp>
      <p:sp>
        <p:nvSpPr>
          <p:cNvPr id="15" name="Rectangle 14"/>
          <p:cNvSpPr/>
          <p:nvPr/>
        </p:nvSpPr>
        <p:spPr>
          <a:xfrm>
            <a:off x="13258800" y="1828800"/>
            <a:ext cx="5105400" cy="3074688"/>
          </a:xfrm>
          <a:prstGeom prst="rect">
            <a:avLst/>
          </a:prstGeom>
        </p:spPr>
        <p:txBody>
          <a:bodyPr wrap="square">
            <a:spAutoFit/>
          </a:bodyPr>
          <a:lstStyle/>
          <a:p>
            <a:pPr>
              <a:lnSpc>
                <a:spcPct val="150000"/>
              </a:lnSpc>
            </a:pPr>
            <a:r>
              <a:rPr lang="en-US" sz="2000" b="1" dirty="0" smtClean="0">
                <a:latin typeface="Georgia" pitchFamily="18" charset="0"/>
              </a:rPr>
              <a:t>Basement Expansion</a:t>
            </a:r>
            <a:endParaRPr lang="en-US" sz="2000" dirty="0" smtClean="0">
              <a:latin typeface="Georgia" pitchFamily="18" charset="0"/>
            </a:endParaRPr>
          </a:p>
          <a:p>
            <a:pPr marL="465138" lvl="2" fontAlgn="auto">
              <a:lnSpc>
                <a:spcPct val="130000"/>
              </a:lnSpc>
              <a:spcAft>
                <a:spcPts val="0"/>
              </a:spcAft>
              <a:buFont typeface="Arial" pitchFamily="34" charset="0"/>
              <a:buChar char="•"/>
              <a:defRPr/>
            </a:pPr>
            <a:r>
              <a:rPr lang="en-US" dirty="0" smtClean="0">
                <a:latin typeface="Georgia" pitchFamily="18" charset="0"/>
              </a:rPr>
              <a:t>  Clark Foundation </a:t>
            </a:r>
          </a:p>
          <a:p>
            <a:pPr marL="465138" lvl="2" fontAlgn="auto">
              <a:lnSpc>
                <a:spcPct val="130000"/>
              </a:lnSpc>
              <a:spcAft>
                <a:spcPts val="0"/>
              </a:spcAft>
              <a:buFont typeface="Arial" pitchFamily="34" charset="0"/>
              <a:buChar char="•"/>
              <a:defRPr/>
            </a:pPr>
            <a:r>
              <a:rPr lang="en-US" dirty="0" smtClean="0">
                <a:latin typeface="Georgia" pitchFamily="18" charset="0"/>
              </a:rPr>
              <a:t>  B1 Level – Lower Floor</a:t>
            </a:r>
          </a:p>
          <a:p>
            <a:pPr marL="465138" lvl="2" fontAlgn="auto">
              <a:lnSpc>
                <a:spcPct val="130000"/>
              </a:lnSpc>
              <a:spcAft>
                <a:spcPts val="0"/>
              </a:spcAft>
              <a:buFont typeface="Arial" pitchFamily="34" charset="0"/>
              <a:buChar char="•"/>
              <a:defRPr/>
            </a:pPr>
            <a:r>
              <a:rPr lang="en-US" dirty="0" smtClean="0">
                <a:latin typeface="Georgia" pitchFamily="18" charset="0"/>
              </a:rPr>
              <a:t>  Created 2,300 rentable ft</a:t>
            </a:r>
            <a:r>
              <a:rPr lang="en-US" baseline="30000" dirty="0" smtClean="0">
                <a:latin typeface="Georgia" pitchFamily="18" charset="0"/>
              </a:rPr>
              <a:t>2</a:t>
            </a:r>
          </a:p>
          <a:p>
            <a:pPr marL="465138" lvl="2" fontAlgn="auto">
              <a:lnSpc>
                <a:spcPct val="130000"/>
              </a:lnSpc>
              <a:spcAft>
                <a:spcPts val="0"/>
              </a:spcAft>
              <a:buFont typeface="Arial" pitchFamily="34" charset="0"/>
              <a:buChar char="•"/>
              <a:defRPr/>
            </a:pPr>
            <a:r>
              <a:rPr lang="en-US" dirty="0" smtClean="0">
                <a:latin typeface="Georgia" pitchFamily="18" charset="0"/>
              </a:rPr>
              <a:t>  4.25” Excavation</a:t>
            </a:r>
          </a:p>
          <a:p>
            <a:pPr marL="465138" lvl="2" fontAlgn="auto">
              <a:lnSpc>
                <a:spcPct val="130000"/>
              </a:lnSpc>
              <a:spcAft>
                <a:spcPts val="0"/>
              </a:spcAft>
              <a:buFont typeface="Arial" pitchFamily="34" charset="0"/>
              <a:buChar char="•"/>
              <a:defRPr/>
            </a:pPr>
            <a:r>
              <a:rPr lang="en-US" dirty="0" smtClean="0">
                <a:latin typeface="Georgia" pitchFamily="18" charset="0"/>
              </a:rPr>
              <a:t>  Heavy Underpinning</a:t>
            </a:r>
          </a:p>
          <a:p>
            <a:pPr marL="465138" lvl="2" fontAlgn="auto">
              <a:lnSpc>
                <a:spcPct val="130000"/>
              </a:lnSpc>
              <a:spcAft>
                <a:spcPts val="0"/>
              </a:spcAft>
              <a:buFont typeface="Arial" pitchFamily="34" charset="0"/>
              <a:buChar char="•"/>
              <a:defRPr/>
            </a:pPr>
            <a:r>
              <a:rPr lang="en-US" dirty="0" smtClean="0">
                <a:latin typeface="Georgia" pitchFamily="18" charset="0"/>
              </a:rPr>
              <a:t>  Systematically Jacked Each Column  </a:t>
            </a:r>
          </a:p>
          <a:p>
            <a:pPr lvl="1">
              <a:lnSpc>
                <a:spcPct val="130000"/>
              </a:lnSpc>
            </a:pPr>
            <a:r>
              <a:rPr lang="en-US" dirty="0" smtClean="0">
                <a:latin typeface="Georgia" pitchFamily="18" charset="0"/>
              </a:rPr>
              <a:t>  </a:t>
            </a:r>
          </a:p>
        </p:txBody>
      </p:sp>
      <p:pic>
        <p:nvPicPr>
          <p:cNvPr id="16" name="Picture 15" descr="section view.jpg"/>
          <p:cNvPicPr>
            <a:picLocks noChangeAspect="1"/>
          </p:cNvPicPr>
          <p:nvPr/>
        </p:nvPicPr>
        <p:blipFill>
          <a:blip r:embed="rId4"/>
          <a:srcRect t="24852" b="19231"/>
          <a:stretch>
            <a:fillRect/>
          </a:stretch>
        </p:blipFill>
        <p:spPr>
          <a:xfrm>
            <a:off x="18973800" y="2057400"/>
            <a:ext cx="7964311" cy="1447800"/>
          </a:xfrm>
          <a:prstGeom prst="rect">
            <a:avLst/>
          </a:prstGeom>
          <a:ln>
            <a:noFill/>
          </a:ln>
          <a:effectLst>
            <a:softEdge rad="31750"/>
          </a:effectLst>
        </p:spPr>
      </p:pic>
      <p:pic>
        <p:nvPicPr>
          <p:cNvPr id="17" name="Picture 16" descr="basement - corcoran north wall 3.JPG"/>
          <p:cNvPicPr>
            <a:picLocks noChangeAspect="1"/>
          </p:cNvPicPr>
          <p:nvPr/>
        </p:nvPicPr>
        <p:blipFill>
          <a:blip r:embed="rId5" cstate="print"/>
          <a:srcRect l="-79" r="10008" b="13265"/>
          <a:stretch>
            <a:fillRect/>
          </a:stretch>
        </p:blipFill>
        <p:spPr>
          <a:xfrm>
            <a:off x="23622000" y="3733800"/>
            <a:ext cx="2743200" cy="1981200"/>
          </a:xfrm>
          <a:prstGeom prst="rect">
            <a:avLst/>
          </a:prstGeom>
          <a:ln w="12700" cap="sq">
            <a:solidFill>
              <a:srgbClr val="0070C0"/>
            </a:solidFill>
            <a:prstDash val="solid"/>
            <a:miter lim="800000"/>
          </a:ln>
          <a:effectLst>
            <a:outerShdw blurRad="50800" dist="38100" dir="2700000" algn="tl" rotWithShape="0">
              <a:srgbClr val="000000">
                <a:alpha val="43000"/>
              </a:srgbClr>
            </a:outerShdw>
          </a:effectLst>
        </p:spPr>
      </p:pic>
      <p:pic>
        <p:nvPicPr>
          <p:cNvPr id="19" name="Picture 18" descr="basement - nordlinger westview.JPG"/>
          <p:cNvPicPr>
            <a:picLocks noChangeAspect="1"/>
          </p:cNvPicPr>
          <p:nvPr/>
        </p:nvPicPr>
        <p:blipFill>
          <a:blip r:embed="rId6" cstate="print"/>
          <a:srcRect t="21447"/>
          <a:stretch>
            <a:fillRect/>
          </a:stretch>
        </p:blipFill>
        <p:spPr>
          <a:xfrm>
            <a:off x="19484200" y="3733800"/>
            <a:ext cx="3375800" cy="1988853"/>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
        <p:nvSpPr>
          <p:cNvPr id="20" name="Right Arrow 19"/>
          <p:cNvSpPr/>
          <p:nvPr/>
        </p:nvSpPr>
        <p:spPr>
          <a:xfrm rot="1500000">
            <a:off x="22465001" y="2736879"/>
            <a:ext cx="372823" cy="190028"/>
          </a:xfrm>
          <a:prstGeom prst="rightArrow">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ight Arrow 20"/>
          <p:cNvSpPr/>
          <p:nvPr/>
        </p:nvSpPr>
        <p:spPr>
          <a:xfrm rot="9900000">
            <a:off x="19793551" y="2712008"/>
            <a:ext cx="372823" cy="1900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ight Arrow 23"/>
          <p:cNvSpPr/>
          <p:nvPr/>
        </p:nvSpPr>
        <p:spPr>
          <a:xfrm>
            <a:off x="336429" y="33528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a:t>
            </a:r>
            <a:r>
              <a:rPr lang="en-US" i="1" dirty="0" smtClean="0">
                <a:latin typeface="Georgia" pitchFamily="18" charset="0"/>
              </a:rPr>
              <a:t>Financial Perspective</a:t>
            </a:r>
            <a:r>
              <a:rPr lang="en-US" dirty="0" smtClean="0">
                <a:latin typeface="Georgia" pitchFamily="18" charset="0"/>
              </a:rPr>
              <a:t>,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Innovation</a:t>
            </a:r>
            <a:endParaRPr lang="en-US" sz="3400" dirty="0" smtClean="0">
              <a:ea typeface="+mj-ea"/>
              <a:cs typeface="+mj-cs"/>
            </a:endParaRPr>
          </a:p>
        </p:txBody>
      </p:sp>
      <p:sp>
        <p:nvSpPr>
          <p:cNvPr id="13" name="Rectangle 12"/>
          <p:cNvSpPr/>
          <p:nvPr/>
        </p:nvSpPr>
        <p:spPr>
          <a:xfrm>
            <a:off x="9525000" y="1828800"/>
            <a:ext cx="4267200" cy="1800493"/>
          </a:xfrm>
          <a:prstGeom prst="rect">
            <a:avLst/>
          </a:prstGeom>
        </p:spPr>
        <p:txBody>
          <a:bodyPr wrap="square">
            <a:spAutoFit/>
          </a:bodyPr>
          <a:lstStyle/>
          <a:p>
            <a:pPr>
              <a:lnSpc>
                <a:spcPct val="150000"/>
              </a:lnSpc>
            </a:pPr>
            <a:r>
              <a:rPr lang="en-US" sz="2000" b="1" dirty="0" smtClean="0">
                <a:latin typeface="Georgia" pitchFamily="18" charset="0"/>
              </a:rPr>
              <a:t>Financial Effects</a:t>
            </a:r>
            <a:endParaRPr lang="en-US" sz="2000" dirty="0" smtClean="0">
              <a:latin typeface="Georgia" pitchFamily="18" charset="0"/>
            </a:endParaRPr>
          </a:p>
          <a:p>
            <a:pPr lvl="0" fontAlgn="auto">
              <a:lnSpc>
                <a:spcPct val="150000"/>
              </a:lnSpc>
              <a:spcAft>
                <a:spcPts val="0"/>
              </a:spcAft>
              <a:buFont typeface="Arial" pitchFamily="34" charset="0"/>
              <a:buChar char="•"/>
              <a:defRPr/>
            </a:pPr>
            <a:r>
              <a:rPr lang="en-US" dirty="0" smtClean="0">
                <a:latin typeface="Georgia" pitchFamily="18" charset="0"/>
              </a:rPr>
              <a:t>  $1M change order</a:t>
            </a:r>
          </a:p>
          <a:p>
            <a:pPr lvl="0" fontAlgn="auto">
              <a:lnSpc>
                <a:spcPct val="150000"/>
              </a:lnSpc>
              <a:spcAft>
                <a:spcPts val="0"/>
              </a:spcAft>
              <a:buFont typeface="Arial" pitchFamily="34" charset="0"/>
              <a:buChar char="•"/>
              <a:defRPr/>
            </a:pPr>
            <a:r>
              <a:rPr lang="en-US" dirty="0" smtClean="0">
                <a:latin typeface="Georgia" pitchFamily="18" charset="0"/>
              </a:rPr>
              <a:t>  4 months delay</a:t>
            </a:r>
          </a:p>
          <a:p>
            <a:pPr lvl="0" fontAlgn="auto">
              <a:lnSpc>
                <a:spcPct val="150000"/>
              </a:lnSpc>
              <a:spcAft>
                <a:spcPts val="0"/>
              </a:spcAft>
              <a:buFont typeface="Arial" pitchFamily="34" charset="0"/>
              <a:buChar char="•"/>
              <a:defRPr/>
            </a:pPr>
            <a:r>
              <a:rPr lang="en-US" dirty="0" smtClean="0">
                <a:latin typeface="Georgia" pitchFamily="18" charset="0"/>
              </a:rPr>
              <a:t>   Risk with dangerous procedures</a:t>
            </a:r>
          </a:p>
        </p:txBody>
      </p:sp>
      <p:sp>
        <p:nvSpPr>
          <p:cNvPr id="15" name="Rectangle 14"/>
          <p:cNvSpPr/>
          <p:nvPr/>
        </p:nvSpPr>
        <p:spPr>
          <a:xfrm>
            <a:off x="13258800" y="1828800"/>
            <a:ext cx="5105400" cy="1994392"/>
          </a:xfrm>
          <a:prstGeom prst="rect">
            <a:avLst/>
          </a:prstGeom>
        </p:spPr>
        <p:txBody>
          <a:bodyPr wrap="square">
            <a:spAutoFit/>
          </a:bodyPr>
          <a:lstStyle/>
          <a:p>
            <a:pPr>
              <a:lnSpc>
                <a:spcPct val="150000"/>
              </a:lnSpc>
            </a:pPr>
            <a:r>
              <a:rPr lang="en-US" sz="2000" b="1" dirty="0" smtClean="0">
                <a:latin typeface="Georgia" pitchFamily="18" charset="0"/>
              </a:rPr>
              <a:t>Analysis</a:t>
            </a:r>
            <a:endParaRPr lang="en-US" sz="2000" dirty="0" smtClean="0">
              <a:latin typeface="Georgia" pitchFamily="18" charset="0"/>
            </a:endParaRPr>
          </a:p>
          <a:p>
            <a:pPr marL="465138" lvl="2" fontAlgn="auto">
              <a:lnSpc>
                <a:spcPct val="130000"/>
              </a:lnSpc>
              <a:spcAft>
                <a:spcPts val="0"/>
              </a:spcAft>
              <a:buFont typeface="Arial" pitchFamily="34" charset="0"/>
              <a:buChar char="•"/>
              <a:defRPr/>
            </a:pPr>
            <a:r>
              <a:rPr lang="en-US" dirty="0" smtClean="0">
                <a:latin typeface="Georgia" pitchFamily="18" charset="0"/>
              </a:rPr>
              <a:t>  CCIM financial Model</a:t>
            </a:r>
          </a:p>
          <a:p>
            <a:pPr marL="465138" lvl="2" fontAlgn="auto">
              <a:lnSpc>
                <a:spcPct val="130000"/>
              </a:lnSpc>
              <a:spcAft>
                <a:spcPts val="0"/>
              </a:spcAft>
              <a:buFont typeface="Arial" pitchFamily="34" charset="0"/>
              <a:buChar char="•"/>
              <a:defRPr/>
            </a:pPr>
            <a:r>
              <a:rPr lang="en-US" dirty="0" smtClean="0">
                <a:latin typeface="Georgia" pitchFamily="18" charset="0"/>
              </a:rPr>
              <a:t>  Annual cash flow of $71,400</a:t>
            </a:r>
          </a:p>
          <a:p>
            <a:pPr marL="465138" lvl="2" fontAlgn="auto">
              <a:lnSpc>
                <a:spcPct val="130000"/>
              </a:lnSpc>
              <a:spcAft>
                <a:spcPts val="0"/>
              </a:spcAft>
              <a:buFont typeface="Arial" pitchFamily="34" charset="0"/>
              <a:buChar char="•"/>
              <a:defRPr/>
            </a:pPr>
            <a:r>
              <a:rPr lang="en-US" dirty="0" smtClean="0">
                <a:latin typeface="Georgia" pitchFamily="18" charset="0"/>
              </a:rPr>
              <a:t>  23 yr payback</a:t>
            </a:r>
            <a:endParaRPr lang="en-US" baseline="30000" dirty="0" smtClean="0">
              <a:latin typeface="Georgia" pitchFamily="18" charset="0"/>
            </a:endParaRPr>
          </a:p>
          <a:p>
            <a:pPr marL="465138" lvl="2" fontAlgn="auto">
              <a:lnSpc>
                <a:spcPct val="130000"/>
              </a:lnSpc>
              <a:spcAft>
                <a:spcPts val="0"/>
              </a:spcAft>
              <a:buFont typeface="Arial" pitchFamily="34" charset="0"/>
              <a:buChar char="•"/>
              <a:defRPr/>
            </a:pPr>
            <a:r>
              <a:rPr lang="en-US" dirty="0" smtClean="0">
                <a:latin typeface="Georgia" pitchFamily="18" charset="0"/>
              </a:rPr>
              <a:t>  IRR = 2.22% after taxes  </a:t>
            </a:r>
          </a:p>
        </p:txBody>
      </p:sp>
      <p:pic>
        <p:nvPicPr>
          <p:cNvPr id="5122" name="Picture 2"/>
          <p:cNvPicPr>
            <a:picLocks noChangeAspect="1" noChangeArrowheads="1"/>
          </p:cNvPicPr>
          <p:nvPr/>
        </p:nvPicPr>
        <p:blipFill>
          <a:blip r:embed="rId4"/>
          <a:srcRect/>
          <a:stretch>
            <a:fillRect/>
          </a:stretch>
        </p:blipFill>
        <p:spPr bwMode="auto">
          <a:xfrm>
            <a:off x="9982200" y="3962400"/>
            <a:ext cx="7162800" cy="1123950"/>
          </a:xfrm>
          <a:prstGeom prst="rect">
            <a:avLst/>
          </a:prstGeom>
          <a:noFill/>
          <a:ln w="9525">
            <a:noFill/>
            <a:miter lim="800000"/>
            <a:headEnd/>
            <a:tailEnd/>
          </a:ln>
          <a:effectLst/>
        </p:spPr>
      </p:pic>
      <p:sp>
        <p:nvSpPr>
          <p:cNvPr id="22" name="Rectangle 21"/>
          <p:cNvSpPr/>
          <p:nvPr/>
        </p:nvSpPr>
        <p:spPr>
          <a:xfrm>
            <a:off x="18707100" y="1811905"/>
            <a:ext cx="7429500" cy="3074688"/>
          </a:xfrm>
          <a:prstGeom prst="rect">
            <a:avLst/>
          </a:prstGeom>
        </p:spPr>
        <p:txBody>
          <a:bodyPr wrap="square">
            <a:spAutoFit/>
          </a:bodyPr>
          <a:lstStyle/>
          <a:p>
            <a:pPr>
              <a:lnSpc>
                <a:spcPct val="150000"/>
              </a:lnSpc>
            </a:pPr>
            <a:r>
              <a:rPr lang="en-US" sz="2000" b="1" dirty="0" smtClean="0">
                <a:latin typeface="Georgia" pitchFamily="18" charset="0"/>
              </a:rPr>
              <a:t>Conclusion</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Not the lucrative decision</a:t>
            </a:r>
          </a:p>
          <a:p>
            <a:pPr lvl="2">
              <a:lnSpc>
                <a:spcPct val="130000"/>
              </a:lnSpc>
              <a:buFont typeface="Arial" pitchFamily="34" charset="0"/>
              <a:buChar char="•"/>
            </a:pPr>
            <a:r>
              <a:rPr lang="en-US" dirty="0" smtClean="0">
                <a:latin typeface="Georgia" pitchFamily="18" charset="0"/>
              </a:rPr>
              <a:t>  Little gain </a:t>
            </a:r>
            <a:r>
              <a:rPr lang="en-US" dirty="0" smtClean="0">
                <a:latin typeface="Georgia" pitchFamily="18" charset="0"/>
              </a:rPr>
              <a:t>with severe </a:t>
            </a:r>
            <a:r>
              <a:rPr lang="en-US" dirty="0" smtClean="0">
                <a:latin typeface="Georgia" pitchFamily="18" charset="0"/>
              </a:rPr>
              <a:t>financial penalty</a:t>
            </a:r>
          </a:p>
          <a:p>
            <a:pPr lvl="2">
              <a:lnSpc>
                <a:spcPct val="130000"/>
              </a:lnSpc>
              <a:buFont typeface="Arial" pitchFamily="34" charset="0"/>
              <a:buChar char="•"/>
            </a:pPr>
            <a:r>
              <a:rPr lang="en-US" dirty="0" smtClean="0">
                <a:latin typeface="Georgia" pitchFamily="18" charset="0"/>
              </a:rPr>
              <a:t>  Space will likely sell for below </a:t>
            </a:r>
            <a:r>
              <a:rPr lang="en-US" dirty="0" err="1" smtClean="0">
                <a:latin typeface="Georgia" pitchFamily="18" charset="0"/>
              </a:rPr>
              <a:t>avg</a:t>
            </a:r>
            <a:r>
              <a:rPr lang="en-US" dirty="0" smtClean="0">
                <a:latin typeface="Georgia" pitchFamily="18" charset="0"/>
              </a:rPr>
              <a:t> </a:t>
            </a:r>
            <a:r>
              <a:rPr lang="en-US" dirty="0" smtClean="0">
                <a:latin typeface="Georgia" pitchFamily="18" charset="0"/>
              </a:rPr>
              <a:t>rate – not desirable space</a:t>
            </a:r>
            <a:endParaRPr lang="en-US" dirty="0" smtClean="0">
              <a:latin typeface="Georgia" pitchFamily="18" charset="0"/>
            </a:endParaRPr>
          </a:p>
          <a:p>
            <a:pPr lvl="2">
              <a:lnSpc>
                <a:spcPct val="130000"/>
              </a:lnSpc>
              <a:buFont typeface="Arial" pitchFamily="34" charset="0"/>
              <a:buChar char="•"/>
            </a:pPr>
            <a:r>
              <a:rPr lang="en-US" dirty="0" smtClean="0">
                <a:latin typeface="Georgia" pitchFamily="18" charset="0"/>
              </a:rPr>
              <a:t>  Only represents 1.5-2% total office space</a:t>
            </a:r>
          </a:p>
          <a:p>
            <a:pPr lvl="1">
              <a:lnSpc>
                <a:spcPct val="130000"/>
              </a:lnSpc>
              <a:buFont typeface="Arial" pitchFamily="34" charset="0"/>
              <a:buChar char="•"/>
            </a:pPr>
            <a:r>
              <a:rPr lang="en-US" dirty="0" smtClean="0">
                <a:latin typeface="Georgia" pitchFamily="18" charset="0"/>
              </a:rPr>
              <a:t>  Would’ve saved:</a:t>
            </a:r>
          </a:p>
          <a:p>
            <a:pPr lvl="2">
              <a:lnSpc>
                <a:spcPct val="130000"/>
              </a:lnSpc>
              <a:buFont typeface="Arial" pitchFamily="34" charset="0"/>
              <a:buChar char="•"/>
            </a:pPr>
            <a:r>
              <a:rPr lang="en-US" dirty="0" smtClean="0">
                <a:latin typeface="Georgia" pitchFamily="18" charset="0"/>
              </a:rPr>
              <a:t> $1.6M (2.6% project cost) &amp; 4 months </a:t>
            </a:r>
          </a:p>
          <a:p>
            <a:pPr lvl="3">
              <a:lnSpc>
                <a:spcPct val="130000"/>
              </a:lnSpc>
            </a:pPr>
            <a:r>
              <a:rPr lang="en-US" dirty="0" smtClean="0">
                <a:latin typeface="Georgia" pitchFamily="18" charset="0"/>
              </a:rPr>
              <a:t>          </a:t>
            </a:r>
            <a:r>
              <a:rPr lang="en-US" b="1" dirty="0" smtClean="0">
                <a:latin typeface="Georgia" pitchFamily="18" charset="0"/>
              </a:rPr>
              <a:t>=&gt; Cut Your Losses</a:t>
            </a:r>
          </a:p>
        </p:txBody>
      </p:sp>
      <p:sp>
        <p:nvSpPr>
          <p:cNvPr id="16" name="Right Arrow 15"/>
          <p:cNvSpPr/>
          <p:nvPr/>
        </p:nvSpPr>
        <p:spPr>
          <a:xfrm>
            <a:off x="336429" y="38100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a:t>
            </a:r>
            <a:r>
              <a:rPr lang="en-US" i="1" dirty="0" smtClean="0">
                <a:latin typeface="Georgia" pitchFamily="18" charset="0"/>
              </a:rPr>
              <a:t>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Innovation</a:t>
            </a:r>
            <a:endParaRPr lang="en-US" sz="3400" dirty="0" smtClean="0">
              <a:ea typeface="+mj-ea"/>
              <a:cs typeface="+mj-cs"/>
            </a:endParaRPr>
          </a:p>
        </p:txBody>
      </p:sp>
      <p:sp>
        <p:nvSpPr>
          <p:cNvPr id="13" name="Rectangle 12"/>
          <p:cNvSpPr/>
          <p:nvPr/>
        </p:nvSpPr>
        <p:spPr>
          <a:xfrm>
            <a:off x="9525000" y="1828800"/>
            <a:ext cx="6324600" cy="2215991"/>
          </a:xfrm>
          <a:prstGeom prst="rect">
            <a:avLst/>
          </a:prstGeom>
        </p:spPr>
        <p:txBody>
          <a:bodyPr wrap="square">
            <a:spAutoFit/>
          </a:bodyPr>
          <a:lstStyle/>
          <a:p>
            <a:pPr>
              <a:lnSpc>
                <a:spcPct val="150000"/>
              </a:lnSpc>
            </a:pPr>
            <a:r>
              <a:rPr lang="en-US" sz="2000" b="1" dirty="0" smtClean="0">
                <a:latin typeface="Georgia" pitchFamily="18" charset="0"/>
              </a:rPr>
              <a:t>Innovation’s Role</a:t>
            </a:r>
            <a:endParaRPr lang="en-US" sz="2000" dirty="0" smtClean="0">
              <a:latin typeface="Georgia" pitchFamily="18" charset="0"/>
            </a:endParaRPr>
          </a:p>
          <a:p>
            <a:pPr lvl="0" fontAlgn="auto">
              <a:lnSpc>
                <a:spcPct val="150000"/>
              </a:lnSpc>
              <a:spcAft>
                <a:spcPts val="0"/>
              </a:spcAft>
              <a:buFont typeface="Arial" pitchFamily="34" charset="0"/>
              <a:buChar char="•"/>
              <a:defRPr/>
            </a:pPr>
            <a:r>
              <a:rPr lang="en-US" dirty="0" smtClean="0">
                <a:latin typeface="Georgia" pitchFamily="18" charset="0"/>
              </a:rPr>
              <a:t>  Thinking forward would’ve prevented the loss</a:t>
            </a:r>
          </a:p>
          <a:p>
            <a:pPr lvl="0" fontAlgn="auto">
              <a:lnSpc>
                <a:spcPct val="150000"/>
              </a:lnSpc>
              <a:spcAft>
                <a:spcPts val="0"/>
              </a:spcAft>
              <a:buFont typeface="Arial" pitchFamily="34" charset="0"/>
              <a:buChar char="•"/>
              <a:defRPr/>
            </a:pPr>
            <a:r>
              <a:rPr lang="en-US" dirty="0" smtClean="0">
                <a:latin typeface="Georgia" pitchFamily="18" charset="0"/>
              </a:rPr>
              <a:t>  Alternative ways to recoup the $1.6M</a:t>
            </a:r>
          </a:p>
          <a:p>
            <a:pPr lvl="1" fontAlgn="auto">
              <a:lnSpc>
                <a:spcPct val="150000"/>
              </a:lnSpc>
              <a:spcAft>
                <a:spcPts val="0"/>
              </a:spcAft>
              <a:buFont typeface="Arial" pitchFamily="34" charset="0"/>
              <a:buChar char="•"/>
              <a:defRPr/>
            </a:pPr>
            <a:r>
              <a:rPr lang="en-US" dirty="0" smtClean="0">
                <a:latin typeface="Georgia" pitchFamily="18" charset="0"/>
              </a:rPr>
              <a:t>  Economic redesign of the structural Jacking system</a:t>
            </a:r>
          </a:p>
          <a:p>
            <a:pPr lvl="1" fontAlgn="auto">
              <a:lnSpc>
                <a:spcPct val="150000"/>
              </a:lnSpc>
              <a:spcAft>
                <a:spcPts val="0"/>
              </a:spcAft>
              <a:buFont typeface="Arial" pitchFamily="34" charset="0"/>
              <a:buChar char="•"/>
              <a:defRPr/>
            </a:pPr>
            <a:r>
              <a:rPr lang="en-US" dirty="0" smtClean="0">
                <a:latin typeface="Georgia" pitchFamily="18" charset="0"/>
              </a:rPr>
              <a:t>  Pursuit of alternative Mechanical system </a:t>
            </a:r>
          </a:p>
        </p:txBody>
      </p:sp>
      <p:sp>
        <p:nvSpPr>
          <p:cNvPr id="14" name="Right Arrow 13"/>
          <p:cNvSpPr/>
          <p:nvPr/>
        </p:nvSpPr>
        <p:spPr>
          <a:xfrm>
            <a:off x="336429" y="38100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a:t>
            </a:r>
            <a:r>
              <a:rPr lang="en-US" i="1" dirty="0" smtClean="0">
                <a:latin typeface="Georgia" pitchFamily="18" charset="0"/>
              </a:rPr>
              <a:t>Value of Thinking Forward  </a:t>
            </a:r>
          </a:p>
          <a:p>
            <a:pPr lvl="1">
              <a:lnSpc>
                <a:spcPct val="150000"/>
              </a:lnSpc>
              <a:buFont typeface="Arial" pitchFamily="34" charset="0"/>
              <a:buChar char="•"/>
            </a:pPr>
            <a:r>
              <a:rPr lang="en-US" dirty="0" smtClean="0">
                <a:latin typeface="Georgia" pitchFamily="18" charset="0"/>
              </a:rPr>
              <a:t>  Recouping the Loss through Mechanical &amp; </a:t>
            </a:r>
            <a:r>
              <a:rPr lang="en-US" i="1" dirty="0" smtClean="0">
                <a:latin typeface="Georgia" pitchFamily="18" charset="0"/>
              </a:rPr>
              <a:t>Structural</a:t>
            </a:r>
            <a:r>
              <a:rPr lang="en-US" dirty="0" smtClean="0">
                <a:latin typeface="Georgia" pitchFamily="18" charset="0"/>
              </a:rPr>
              <a:t>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Innovation</a:t>
            </a:r>
            <a:endParaRPr lang="en-US" sz="3400" dirty="0" smtClean="0">
              <a:ea typeface="+mj-ea"/>
              <a:cs typeface="+mj-cs"/>
            </a:endParaRPr>
          </a:p>
        </p:txBody>
      </p:sp>
      <p:sp>
        <p:nvSpPr>
          <p:cNvPr id="13" name="Rectangle 12"/>
          <p:cNvSpPr/>
          <p:nvPr/>
        </p:nvSpPr>
        <p:spPr>
          <a:xfrm>
            <a:off x="9525000" y="1828800"/>
            <a:ext cx="6324600" cy="2215991"/>
          </a:xfrm>
          <a:prstGeom prst="rect">
            <a:avLst/>
          </a:prstGeom>
        </p:spPr>
        <p:txBody>
          <a:bodyPr wrap="square">
            <a:spAutoFit/>
          </a:bodyPr>
          <a:lstStyle/>
          <a:p>
            <a:pPr>
              <a:lnSpc>
                <a:spcPct val="150000"/>
              </a:lnSpc>
            </a:pPr>
            <a:r>
              <a:rPr lang="en-US" sz="2000" b="1" dirty="0" smtClean="0">
                <a:latin typeface="Georgia" pitchFamily="18" charset="0"/>
              </a:rPr>
              <a:t>Innovation’s Role</a:t>
            </a:r>
            <a:endParaRPr lang="en-US" sz="2000" dirty="0" smtClean="0">
              <a:latin typeface="Georgia" pitchFamily="18" charset="0"/>
            </a:endParaRPr>
          </a:p>
          <a:p>
            <a:pPr lvl="0" fontAlgn="auto">
              <a:lnSpc>
                <a:spcPct val="150000"/>
              </a:lnSpc>
              <a:spcAft>
                <a:spcPts val="0"/>
              </a:spcAft>
              <a:buFont typeface="Arial" pitchFamily="34" charset="0"/>
              <a:buChar char="•"/>
              <a:defRPr/>
            </a:pPr>
            <a:r>
              <a:rPr lang="en-US" dirty="0" smtClean="0">
                <a:latin typeface="Georgia" pitchFamily="18" charset="0"/>
              </a:rPr>
              <a:t>  Thinking forward would’ve prevented the loss</a:t>
            </a:r>
          </a:p>
          <a:p>
            <a:pPr lvl="0" fontAlgn="auto">
              <a:lnSpc>
                <a:spcPct val="150000"/>
              </a:lnSpc>
              <a:spcAft>
                <a:spcPts val="0"/>
              </a:spcAft>
              <a:buFont typeface="Arial" pitchFamily="34" charset="0"/>
              <a:buChar char="•"/>
              <a:defRPr/>
            </a:pPr>
            <a:r>
              <a:rPr lang="en-US" dirty="0" smtClean="0">
                <a:latin typeface="Georgia" pitchFamily="18" charset="0"/>
              </a:rPr>
              <a:t>  Alternative ways to recoup the $1.6M</a:t>
            </a:r>
          </a:p>
          <a:p>
            <a:pPr lvl="1" fontAlgn="auto">
              <a:lnSpc>
                <a:spcPct val="150000"/>
              </a:lnSpc>
              <a:spcAft>
                <a:spcPts val="0"/>
              </a:spcAft>
              <a:buFont typeface="Arial" pitchFamily="34" charset="0"/>
              <a:buChar char="•"/>
              <a:defRPr/>
            </a:pPr>
            <a:r>
              <a:rPr lang="en-US" i="1" dirty="0" smtClean="0">
                <a:latin typeface="Georgia" pitchFamily="18" charset="0"/>
              </a:rPr>
              <a:t>  Economic redesign of the structural Jacking system</a:t>
            </a:r>
          </a:p>
          <a:p>
            <a:pPr lvl="1" fontAlgn="auto">
              <a:lnSpc>
                <a:spcPct val="150000"/>
              </a:lnSpc>
              <a:spcAft>
                <a:spcPts val="0"/>
              </a:spcAft>
              <a:buFont typeface="Arial" pitchFamily="34" charset="0"/>
              <a:buChar char="•"/>
              <a:defRPr/>
            </a:pPr>
            <a:r>
              <a:rPr lang="en-US" dirty="0" smtClean="0">
                <a:latin typeface="Georgia" pitchFamily="18" charset="0"/>
              </a:rPr>
              <a:t>  Pursuit of alternative Mechanical system </a:t>
            </a:r>
          </a:p>
        </p:txBody>
      </p:sp>
      <p:sp>
        <p:nvSpPr>
          <p:cNvPr id="14" name="Rectangle 13"/>
          <p:cNvSpPr/>
          <p:nvPr/>
        </p:nvSpPr>
        <p:spPr>
          <a:xfrm>
            <a:off x="18707100" y="1811905"/>
            <a:ext cx="7429500" cy="2154436"/>
          </a:xfrm>
          <a:prstGeom prst="rect">
            <a:avLst/>
          </a:prstGeom>
        </p:spPr>
        <p:txBody>
          <a:bodyPr wrap="square">
            <a:spAutoFit/>
          </a:bodyPr>
          <a:lstStyle/>
          <a:p>
            <a:pPr>
              <a:lnSpc>
                <a:spcPct val="150000"/>
              </a:lnSpc>
            </a:pPr>
            <a:r>
              <a:rPr lang="en-US" sz="2000" b="1" dirty="0" smtClean="0">
                <a:latin typeface="Georgia" pitchFamily="18" charset="0"/>
              </a:rPr>
              <a:t>Designed based on</a:t>
            </a:r>
            <a:endParaRPr lang="en-US" sz="2000" dirty="0" smtClean="0">
              <a:latin typeface="Georgia" pitchFamily="18" charset="0"/>
            </a:endParaRPr>
          </a:p>
          <a:p>
            <a:pPr lvl="1">
              <a:lnSpc>
                <a:spcPct val="130000"/>
              </a:lnSpc>
              <a:buFont typeface="Arial" pitchFamily="34" charset="0"/>
              <a:buChar char="•"/>
            </a:pPr>
            <a:r>
              <a:rPr lang="en-US" sz="1600" dirty="0" smtClean="0">
                <a:latin typeface="Georgia" pitchFamily="18" charset="0"/>
              </a:rPr>
              <a:t>  </a:t>
            </a:r>
            <a:r>
              <a:rPr lang="en-US" sz="1600" dirty="0" smtClean="0">
                <a:latin typeface="Georgia" pitchFamily="18" charset="0"/>
              </a:rPr>
              <a:t>Maximum moment</a:t>
            </a:r>
          </a:p>
          <a:p>
            <a:pPr lvl="1">
              <a:lnSpc>
                <a:spcPct val="130000"/>
              </a:lnSpc>
              <a:buFont typeface="Arial" pitchFamily="34" charset="0"/>
              <a:buChar char="•"/>
            </a:pPr>
            <a:r>
              <a:rPr lang="en-US" sz="1600" dirty="0" smtClean="0">
                <a:latin typeface="Georgia" pitchFamily="18" charset="0"/>
              </a:rPr>
              <a:t> </a:t>
            </a:r>
            <a:r>
              <a:rPr lang="en-US" sz="1600" dirty="0" smtClean="0">
                <a:latin typeface="Georgia" pitchFamily="18" charset="0"/>
              </a:rPr>
              <a:t> Deflection</a:t>
            </a:r>
          </a:p>
          <a:p>
            <a:pPr lvl="1">
              <a:lnSpc>
                <a:spcPct val="130000"/>
              </a:lnSpc>
              <a:buFont typeface="Arial" pitchFamily="34" charset="0"/>
              <a:buChar char="•"/>
            </a:pPr>
            <a:r>
              <a:rPr lang="en-US" sz="1600" dirty="0" smtClean="0">
                <a:latin typeface="Georgia" pitchFamily="18" charset="0"/>
              </a:rPr>
              <a:t> </a:t>
            </a:r>
            <a:r>
              <a:rPr lang="en-US" sz="1600" dirty="0" smtClean="0">
                <a:latin typeface="Georgia" pitchFamily="18" charset="0"/>
              </a:rPr>
              <a:t> Checked  for lateral </a:t>
            </a:r>
            <a:r>
              <a:rPr lang="en-US" sz="1600" dirty="0" err="1" smtClean="0">
                <a:latin typeface="Georgia" pitchFamily="18" charset="0"/>
              </a:rPr>
              <a:t>torsional</a:t>
            </a:r>
            <a:r>
              <a:rPr lang="en-US" sz="1600" dirty="0" smtClean="0">
                <a:latin typeface="Georgia" pitchFamily="18" charset="0"/>
              </a:rPr>
              <a:t> buckling</a:t>
            </a:r>
            <a:endParaRPr lang="en-US" sz="1600" dirty="0" smtClean="0">
              <a:latin typeface="Georgia" pitchFamily="18" charset="0"/>
            </a:endParaRPr>
          </a:p>
          <a:p>
            <a:pPr lvl="1">
              <a:lnSpc>
                <a:spcPct val="130000"/>
              </a:lnSpc>
              <a:buFont typeface="Arial" pitchFamily="34" charset="0"/>
              <a:buChar char="•"/>
            </a:pPr>
            <a:r>
              <a:rPr lang="en-US" sz="1600" dirty="0" smtClean="0">
                <a:latin typeface="Georgia" pitchFamily="18" charset="0"/>
              </a:rPr>
              <a:t>  </a:t>
            </a:r>
            <a:r>
              <a:rPr lang="en-US" sz="1600" dirty="0" smtClean="0">
                <a:latin typeface="Georgia" pitchFamily="18" charset="0"/>
              </a:rPr>
              <a:t>Critical bending moment</a:t>
            </a:r>
          </a:p>
          <a:p>
            <a:pPr lvl="1">
              <a:lnSpc>
                <a:spcPct val="130000"/>
              </a:lnSpc>
              <a:buFont typeface="Arial" pitchFamily="34" charset="0"/>
              <a:buChar char="•"/>
            </a:pPr>
            <a:r>
              <a:rPr lang="en-US" sz="1600" dirty="0" smtClean="0">
                <a:latin typeface="Georgia" pitchFamily="18" charset="0"/>
              </a:rPr>
              <a:t> </a:t>
            </a:r>
            <a:r>
              <a:rPr lang="en-US" sz="1600" dirty="0" smtClean="0">
                <a:latin typeface="Georgia" pitchFamily="18" charset="0"/>
              </a:rPr>
              <a:t> Critical buckling load</a:t>
            </a:r>
            <a:endParaRPr lang="en-US" sz="1600" dirty="0" smtClean="0">
              <a:latin typeface="Georgia" pitchFamily="18" charset="0"/>
            </a:endParaRPr>
          </a:p>
        </p:txBody>
      </p:sp>
      <p:pic>
        <p:nvPicPr>
          <p:cNvPr id="74754" name="Picture 2"/>
          <p:cNvPicPr>
            <a:picLocks noChangeAspect="1" noChangeArrowheads="1"/>
          </p:cNvPicPr>
          <p:nvPr/>
        </p:nvPicPr>
        <p:blipFill>
          <a:blip r:embed="rId4"/>
          <a:srcRect/>
          <a:stretch>
            <a:fillRect/>
          </a:stretch>
        </p:blipFill>
        <p:spPr bwMode="auto">
          <a:xfrm>
            <a:off x="23393400" y="1752600"/>
            <a:ext cx="1976291" cy="1928813"/>
          </a:xfrm>
          <a:prstGeom prst="rect">
            <a:avLst/>
          </a:prstGeom>
          <a:noFill/>
          <a:ln w="9525">
            <a:noFill/>
            <a:miter lim="800000"/>
            <a:headEnd/>
            <a:tailEnd/>
          </a:ln>
          <a:effectLst/>
        </p:spPr>
      </p:pic>
      <p:pic>
        <p:nvPicPr>
          <p:cNvPr id="74755" name="Picture 3"/>
          <p:cNvPicPr>
            <a:picLocks noChangeAspect="1" noChangeArrowheads="1"/>
          </p:cNvPicPr>
          <p:nvPr/>
        </p:nvPicPr>
        <p:blipFill>
          <a:blip r:embed="rId5"/>
          <a:srcRect/>
          <a:stretch>
            <a:fillRect/>
          </a:stretch>
        </p:blipFill>
        <p:spPr bwMode="auto">
          <a:xfrm>
            <a:off x="23164800" y="4038600"/>
            <a:ext cx="2895600" cy="913996"/>
          </a:xfrm>
          <a:prstGeom prst="rect">
            <a:avLst/>
          </a:prstGeom>
          <a:noFill/>
          <a:ln w="9525">
            <a:noFill/>
            <a:miter lim="800000"/>
            <a:headEnd/>
            <a:tailEnd/>
          </a:ln>
          <a:effectLst/>
        </p:spPr>
      </p:pic>
      <p:pic>
        <p:nvPicPr>
          <p:cNvPr id="74756" name="Picture 4"/>
          <p:cNvPicPr>
            <a:picLocks noChangeAspect="1" noChangeArrowheads="1"/>
          </p:cNvPicPr>
          <p:nvPr/>
        </p:nvPicPr>
        <p:blipFill>
          <a:blip r:embed="rId6"/>
          <a:srcRect/>
          <a:stretch>
            <a:fillRect/>
          </a:stretch>
        </p:blipFill>
        <p:spPr bwMode="auto">
          <a:xfrm>
            <a:off x="23926800" y="5257800"/>
            <a:ext cx="1352550" cy="571500"/>
          </a:xfrm>
          <a:prstGeom prst="rect">
            <a:avLst/>
          </a:prstGeom>
          <a:noFill/>
          <a:ln w="9525">
            <a:noFill/>
            <a:miter lim="800000"/>
            <a:headEnd/>
            <a:tailEnd/>
          </a:ln>
          <a:effectLst/>
        </p:spPr>
      </p:pic>
      <p:pic>
        <p:nvPicPr>
          <p:cNvPr id="74757" name="Picture 5"/>
          <p:cNvPicPr>
            <a:picLocks noChangeAspect="1" noChangeArrowheads="1"/>
          </p:cNvPicPr>
          <p:nvPr/>
        </p:nvPicPr>
        <p:blipFill>
          <a:blip r:embed="rId7"/>
          <a:srcRect/>
          <a:stretch>
            <a:fillRect/>
          </a:stretch>
        </p:blipFill>
        <p:spPr bwMode="auto">
          <a:xfrm>
            <a:off x="18821400" y="4038600"/>
            <a:ext cx="3276600" cy="2435508"/>
          </a:xfrm>
          <a:prstGeom prst="rect">
            <a:avLst/>
          </a:prstGeom>
          <a:noFill/>
          <a:ln w="9525">
            <a:noFill/>
            <a:miter lim="800000"/>
            <a:headEnd/>
            <a:tailEnd/>
          </a:ln>
          <a:effectLst/>
        </p:spPr>
      </p:pic>
      <p:sp>
        <p:nvSpPr>
          <p:cNvPr id="17" name="Right Arrow 16"/>
          <p:cNvSpPr/>
          <p:nvPr/>
        </p:nvSpPr>
        <p:spPr>
          <a:xfrm>
            <a:off x="336429" y="38100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4"/>
          <p:cNvPicPr>
            <a:picLocks noChangeArrowheads="1"/>
          </p:cNvPicPr>
          <p:nvPr/>
        </p:nvPicPr>
        <p:blipFill>
          <a:blip r:embed="rId2">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13" name="Picture 4"/>
          <p:cNvPicPr>
            <a:picLocks noChangeArrowheads="1"/>
          </p:cNvPicPr>
          <p:nvPr/>
        </p:nvPicPr>
        <p:blipFill>
          <a:blip r:embed="rId2">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pic>
        <p:nvPicPr>
          <p:cNvPr id="15" name="Picture 14" descr="1199F Corner View.jpeg"/>
          <p:cNvPicPr>
            <a:picLocks noChangeAspect="1"/>
          </p:cNvPicPr>
          <p:nvPr/>
        </p:nvPicPr>
        <p:blipFill>
          <a:blip r:embed="rId2"/>
          <a:srcRect l="-2708" t="6513" r="7912" b="-1568"/>
          <a:stretch>
            <a:fillRect/>
          </a:stretch>
        </p:blipFill>
        <p:spPr>
          <a:xfrm>
            <a:off x="8915400" y="1585680"/>
            <a:ext cx="5334000" cy="5348520"/>
          </a:xfrm>
          <a:prstGeom prst="rect">
            <a:avLst/>
          </a:prstGeom>
          <a:ln>
            <a:noFill/>
          </a:ln>
          <a:effectLst>
            <a:softEdge rad="63500"/>
          </a:effectLst>
        </p:spPr>
      </p:pic>
      <p:sp>
        <p:nvSpPr>
          <p:cNvPr id="19" name="Rectangle 18"/>
          <p:cNvSpPr/>
          <p:nvPr/>
        </p:nvSpPr>
        <p:spPr>
          <a:xfrm>
            <a:off x="14173200" y="1776663"/>
            <a:ext cx="2438488" cy="400110"/>
          </a:xfrm>
          <a:prstGeom prst="rect">
            <a:avLst/>
          </a:prstGeom>
        </p:spPr>
        <p:txBody>
          <a:bodyPr wrap="none">
            <a:spAutoFit/>
          </a:bodyPr>
          <a:lstStyle/>
          <a:p>
            <a:r>
              <a:rPr kumimoji="1" lang="en-US" sz="2000" b="1" kern="0" dirty="0" smtClean="0">
                <a:solidFill>
                  <a:prstClr val="black"/>
                </a:solidFill>
                <a:latin typeface="Georgia" pitchFamily="18" charset="0"/>
              </a:rPr>
              <a:t>Project Overview</a:t>
            </a:r>
            <a:endParaRPr lang="en-US" b="1" dirty="0"/>
          </a:p>
        </p:txBody>
      </p:sp>
      <p:sp>
        <p:nvSpPr>
          <p:cNvPr id="2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18" name="Content Placeholder 4"/>
          <p:cNvSpPr txBox="1">
            <a:spLocks/>
          </p:cNvSpPr>
          <p:nvPr/>
        </p:nvSpPr>
        <p:spPr>
          <a:xfrm>
            <a:off x="14401800" y="2228850"/>
            <a:ext cx="3810000" cy="3886200"/>
          </a:xfrm>
          <a:prstGeom prst="rect">
            <a:avLst/>
          </a:prstGeom>
        </p:spPr>
        <p:txBody>
          <a:bodyPr rtlCol="0">
            <a:normAutofit/>
          </a:bodyPr>
          <a:lstStyle/>
          <a:p>
            <a:pPr marL="342900" marR="0" lvl="0" indent="-342900" defTabSz="914400" rtl="0" eaLnBrk="1" fontAlgn="auto" latinLnBrk="0" hangingPunct="1">
              <a:lnSpc>
                <a:spcPct val="100000"/>
              </a:lnSpc>
              <a:spcBef>
                <a:spcPct val="20000"/>
              </a:spcBef>
              <a:spcAft>
                <a:spcPts val="0"/>
              </a:spcAft>
              <a:buClr>
                <a:schemeClr val="tx1"/>
              </a:buClr>
              <a:buSzTx/>
              <a:tabLst/>
              <a:defRPr/>
            </a:pPr>
            <a:r>
              <a:rPr kumimoji="1" lang="en-US" sz="2000" b="0" i="0" u="none" strike="noStrike" kern="0" cap="none" spc="0" normalizeH="0" baseline="0" noProof="0" dirty="0" smtClean="0">
                <a:ln>
                  <a:noFill/>
                </a:ln>
                <a:effectLst/>
                <a:uLnTx/>
                <a:uFillTx/>
                <a:latin typeface="Georgia" pitchFamily="18" charset="0"/>
              </a:rPr>
              <a:t>Size</a:t>
            </a:r>
          </a:p>
          <a:p>
            <a:pPr marL="742950"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kumimoji="1" lang="en-US" sz="2000" b="0" i="0" u="none" strike="noStrike" kern="0" cap="none" spc="0" normalizeH="0" baseline="0" noProof="0" dirty="0" smtClean="0">
                <a:ln>
                  <a:noFill/>
                </a:ln>
                <a:effectLst/>
                <a:uLnTx/>
                <a:uFillTx/>
                <a:latin typeface="Georgia" pitchFamily="18" charset="0"/>
              </a:rPr>
              <a:t>485,000 SF; 15 stories</a:t>
            </a:r>
          </a:p>
          <a:p>
            <a:pPr marL="342900" marR="0" lvl="0" indent="-342900" defTabSz="914400" rtl="0" eaLnBrk="1" fontAlgn="auto" latinLnBrk="0" hangingPunct="1">
              <a:lnSpc>
                <a:spcPct val="100000"/>
              </a:lnSpc>
              <a:spcBef>
                <a:spcPct val="20000"/>
              </a:spcBef>
              <a:spcAft>
                <a:spcPts val="0"/>
              </a:spcAft>
              <a:buClr>
                <a:schemeClr val="tx1"/>
              </a:buClr>
              <a:buSzTx/>
              <a:tabLst/>
              <a:defRPr/>
            </a:pPr>
            <a:r>
              <a:rPr kumimoji="1" lang="en-US" sz="2000" b="0" i="0" u="none" strike="noStrike" kern="0" cap="none" spc="0" normalizeH="0" baseline="0" noProof="0" dirty="0" smtClean="0">
                <a:ln>
                  <a:noFill/>
                </a:ln>
                <a:effectLst/>
                <a:uLnTx/>
                <a:uFillTx/>
                <a:latin typeface="Georgia" pitchFamily="18" charset="0"/>
              </a:rPr>
              <a:t>Cost</a:t>
            </a:r>
          </a:p>
          <a:p>
            <a:pPr marL="742950"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kumimoji="1" lang="en-US" sz="2000" b="0" i="0" u="none" strike="noStrike" kern="0" cap="none" spc="0" normalizeH="0" baseline="0" noProof="0" dirty="0" smtClean="0">
                <a:ln>
                  <a:noFill/>
                </a:ln>
                <a:effectLst/>
                <a:uLnTx/>
                <a:uFillTx/>
                <a:latin typeface="Georgia" pitchFamily="18" charset="0"/>
              </a:rPr>
              <a:t>$60 million</a:t>
            </a:r>
          </a:p>
          <a:p>
            <a:pPr marL="342900" marR="0" lvl="0" indent="-342900" defTabSz="914400" rtl="0" eaLnBrk="1" fontAlgn="auto" latinLnBrk="0" hangingPunct="1">
              <a:lnSpc>
                <a:spcPct val="100000"/>
              </a:lnSpc>
              <a:spcBef>
                <a:spcPct val="20000"/>
              </a:spcBef>
              <a:spcAft>
                <a:spcPts val="0"/>
              </a:spcAft>
              <a:buClr>
                <a:schemeClr val="tx1"/>
              </a:buClr>
              <a:buSzTx/>
              <a:tabLst/>
              <a:defRPr/>
            </a:pPr>
            <a:r>
              <a:rPr kumimoji="1" lang="en-US" sz="2000" b="0" i="0" u="none" strike="noStrike" kern="0" cap="none" spc="0" normalizeH="0" baseline="0" noProof="0" dirty="0" smtClean="0">
                <a:ln>
                  <a:noFill/>
                </a:ln>
                <a:effectLst/>
                <a:uLnTx/>
                <a:uFillTx/>
                <a:latin typeface="Georgia" pitchFamily="18" charset="0"/>
              </a:rPr>
              <a:t>Schedule</a:t>
            </a:r>
          </a:p>
          <a:p>
            <a:pPr marL="742950"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kumimoji="1" lang="en-US" sz="2000" b="0" i="0" u="none" strike="noStrike" kern="0" cap="none" spc="0" normalizeH="0" baseline="0" noProof="0" dirty="0" smtClean="0">
                <a:ln>
                  <a:noFill/>
                </a:ln>
                <a:effectLst/>
                <a:uLnTx/>
                <a:uFillTx/>
                <a:latin typeface="Georgia" pitchFamily="18" charset="0"/>
              </a:rPr>
              <a:t>Dec </a:t>
            </a:r>
            <a:r>
              <a:rPr kumimoji="1" lang="en-US" sz="2000" b="0" i="0" u="none" strike="noStrike" kern="0" cap="none" spc="0" normalizeH="0" baseline="0" noProof="0" dirty="0" smtClean="0">
                <a:ln>
                  <a:noFill/>
                </a:ln>
                <a:effectLst/>
                <a:uLnTx/>
                <a:uFillTx/>
                <a:latin typeface="Georgia" pitchFamily="18" charset="0"/>
              </a:rPr>
              <a:t>2006 – April 2009</a:t>
            </a:r>
            <a:endParaRPr kumimoji="1" lang="en-US" sz="2000" b="0" i="0" u="none" strike="noStrike" kern="0" cap="none" spc="0" normalizeH="0" baseline="0" noProof="0" dirty="0">
              <a:ln>
                <a:noFill/>
              </a:ln>
              <a:effectLst/>
              <a:uLnTx/>
              <a:uFillTx/>
              <a:latin typeface="Georgia" pitchFamily="18" charset="0"/>
            </a:endParaRPr>
          </a:p>
        </p:txBody>
      </p:sp>
      <p:sp>
        <p:nvSpPr>
          <p:cNvPr id="11" name="TextBox 10"/>
          <p:cNvSpPr txBox="1"/>
          <p:nvPr/>
        </p:nvSpPr>
        <p:spPr>
          <a:xfrm>
            <a:off x="18764250" y="1700748"/>
            <a:ext cx="6248400" cy="2862322"/>
          </a:xfrm>
          <a:prstGeom prst="rect">
            <a:avLst/>
          </a:prstGeom>
          <a:noFill/>
        </p:spPr>
        <p:txBody>
          <a:bodyPr wrap="square" rtlCol="0">
            <a:spAutoFit/>
          </a:bodyPr>
          <a:lstStyle/>
          <a:p>
            <a:pPr>
              <a:lnSpc>
                <a:spcPct val="150000"/>
              </a:lnSpc>
            </a:pPr>
            <a:r>
              <a:rPr lang="en-US" sz="2000" b="1" dirty="0" smtClean="0">
                <a:latin typeface="Georgia" pitchFamily="18" charset="0"/>
              </a:rPr>
              <a:t>Project Background</a:t>
            </a:r>
          </a:p>
          <a:p>
            <a:pPr>
              <a:lnSpc>
                <a:spcPct val="150000"/>
              </a:lnSpc>
              <a:buFont typeface="Arial" pitchFamily="34" charset="0"/>
              <a:buChar char="•"/>
            </a:pPr>
            <a:r>
              <a:rPr lang="en-US" sz="2000" dirty="0" smtClean="0">
                <a:latin typeface="Georgia" pitchFamily="18" charset="0"/>
              </a:rPr>
              <a:t>  Construction of 12-story Class A Office Space</a:t>
            </a:r>
          </a:p>
          <a:p>
            <a:pPr>
              <a:lnSpc>
                <a:spcPct val="150000"/>
              </a:lnSpc>
              <a:buFont typeface="Arial" pitchFamily="34" charset="0"/>
              <a:buChar char="•"/>
            </a:pPr>
            <a:r>
              <a:rPr lang="en-US" sz="2000" dirty="0" smtClean="0">
                <a:latin typeface="Georgia" pitchFamily="18" charset="0"/>
              </a:rPr>
              <a:t>  Renovation of 3 historic buildings</a:t>
            </a:r>
          </a:p>
          <a:p>
            <a:pPr>
              <a:lnSpc>
                <a:spcPct val="150000"/>
              </a:lnSpc>
              <a:buFont typeface="Arial" pitchFamily="34" charset="0"/>
              <a:buChar char="•"/>
            </a:pPr>
            <a:r>
              <a:rPr lang="en-US" sz="2000" dirty="0" smtClean="0">
                <a:latin typeface="Georgia" pitchFamily="18" charset="0"/>
              </a:rPr>
              <a:t>  Rejuvenating the District’s East End</a:t>
            </a:r>
          </a:p>
          <a:p>
            <a:pPr>
              <a:lnSpc>
                <a:spcPct val="150000"/>
              </a:lnSpc>
              <a:buFont typeface="Arial" pitchFamily="34" charset="0"/>
              <a:buChar char="•"/>
            </a:pPr>
            <a:r>
              <a:rPr lang="en-US" sz="2000" dirty="0" smtClean="0">
                <a:latin typeface="Georgia" pitchFamily="18" charset="0"/>
              </a:rPr>
              <a:t>  Total Duration: </a:t>
            </a:r>
            <a:r>
              <a:rPr lang="en-US" sz="2000" dirty="0" smtClean="0">
                <a:latin typeface="Georgia" pitchFamily="18" charset="0"/>
              </a:rPr>
              <a:t>30 </a:t>
            </a:r>
            <a:r>
              <a:rPr lang="en-US" sz="2000" dirty="0" smtClean="0">
                <a:latin typeface="Georgia" pitchFamily="18" charset="0"/>
              </a:rPr>
              <a:t>months</a:t>
            </a:r>
          </a:p>
          <a:p>
            <a:pPr>
              <a:lnSpc>
                <a:spcPct val="150000"/>
              </a:lnSpc>
              <a:buFont typeface="Arial" pitchFamily="34" charset="0"/>
              <a:buChar char="•"/>
            </a:pPr>
            <a:r>
              <a:rPr lang="en-US" sz="2000" dirty="0" smtClean="0">
                <a:latin typeface="Georgia" pitchFamily="18" charset="0"/>
              </a:rPr>
              <a:t>  Currently at 85% Leased Tenants</a:t>
            </a:r>
            <a:endParaRPr lang="en-US" sz="2000" dirty="0">
              <a:latin typeface="Georgia" pitchFamily="18" charset="0"/>
            </a:endParaRPr>
          </a:p>
        </p:txBody>
      </p:sp>
    </p:spTree>
  </p:cSld>
  <p:clrMapOvr>
    <a:masterClrMapping/>
  </p:clrMapOvr>
  <p:transition advTm="12625">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a:t>
            </a:r>
            <a:r>
              <a:rPr lang="en-US" i="1" dirty="0" smtClean="0">
                <a:latin typeface="Georgia" pitchFamily="18" charset="0"/>
              </a:rPr>
              <a:t>Structural</a:t>
            </a:r>
            <a:r>
              <a:rPr lang="en-US" dirty="0" smtClean="0">
                <a:latin typeface="Georgia" pitchFamily="18" charset="0"/>
              </a:rPr>
              <a:t>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Innovation</a:t>
            </a:r>
            <a:endParaRPr lang="en-US" sz="3400" dirty="0" smtClean="0">
              <a:ea typeface="+mj-ea"/>
              <a:cs typeface="+mj-cs"/>
            </a:endParaRPr>
          </a:p>
        </p:txBody>
      </p:sp>
      <p:sp>
        <p:nvSpPr>
          <p:cNvPr id="13" name="Rectangle 12"/>
          <p:cNvSpPr/>
          <p:nvPr/>
        </p:nvSpPr>
        <p:spPr>
          <a:xfrm>
            <a:off x="9525000" y="1828800"/>
            <a:ext cx="6324600" cy="2215991"/>
          </a:xfrm>
          <a:prstGeom prst="rect">
            <a:avLst/>
          </a:prstGeom>
        </p:spPr>
        <p:txBody>
          <a:bodyPr wrap="square">
            <a:spAutoFit/>
          </a:bodyPr>
          <a:lstStyle/>
          <a:p>
            <a:pPr>
              <a:lnSpc>
                <a:spcPct val="150000"/>
              </a:lnSpc>
            </a:pPr>
            <a:r>
              <a:rPr lang="en-US" sz="2000" b="1" dirty="0" smtClean="0">
                <a:latin typeface="Georgia" pitchFamily="18" charset="0"/>
              </a:rPr>
              <a:t>Innovation’s Role</a:t>
            </a:r>
            <a:endParaRPr lang="en-US" sz="2000" dirty="0" smtClean="0">
              <a:latin typeface="Georgia" pitchFamily="18" charset="0"/>
            </a:endParaRPr>
          </a:p>
          <a:p>
            <a:pPr lvl="0" fontAlgn="auto">
              <a:lnSpc>
                <a:spcPct val="150000"/>
              </a:lnSpc>
              <a:spcAft>
                <a:spcPts val="0"/>
              </a:spcAft>
              <a:buFont typeface="Arial" pitchFamily="34" charset="0"/>
              <a:buChar char="•"/>
              <a:defRPr/>
            </a:pPr>
            <a:r>
              <a:rPr lang="en-US" dirty="0" smtClean="0">
                <a:latin typeface="Georgia" pitchFamily="18" charset="0"/>
              </a:rPr>
              <a:t>  Thinking forward would’ve prevented the loss</a:t>
            </a:r>
          </a:p>
          <a:p>
            <a:pPr lvl="0" fontAlgn="auto">
              <a:lnSpc>
                <a:spcPct val="150000"/>
              </a:lnSpc>
              <a:spcAft>
                <a:spcPts val="0"/>
              </a:spcAft>
              <a:buFont typeface="Arial" pitchFamily="34" charset="0"/>
              <a:buChar char="•"/>
              <a:defRPr/>
            </a:pPr>
            <a:r>
              <a:rPr lang="en-US" dirty="0" smtClean="0">
                <a:latin typeface="Georgia" pitchFamily="18" charset="0"/>
              </a:rPr>
              <a:t>  Alternative ways to recoup the $1.6M</a:t>
            </a:r>
          </a:p>
          <a:p>
            <a:pPr lvl="1" fontAlgn="auto">
              <a:lnSpc>
                <a:spcPct val="150000"/>
              </a:lnSpc>
              <a:spcAft>
                <a:spcPts val="0"/>
              </a:spcAft>
              <a:buFont typeface="Arial" pitchFamily="34" charset="0"/>
              <a:buChar char="•"/>
              <a:defRPr/>
            </a:pPr>
            <a:r>
              <a:rPr lang="en-US" dirty="0" smtClean="0">
                <a:latin typeface="Georgia" pitchFamily="18" charset="0"/>
              </a:rPr>
              <a:t>  </a:t>
            </a:r>
            <a:r>
              <a:rPr lang="en-US" i="1" dirty="0" smtClean="0">
                <a:latin typeface="Georgia" pitchFamily="18" charset="0"/>
              </a:rPr>
              <a:t>Economic redesign of the structural Jacking system</a:t>
            </a:r>
          </a:p>
          <a:p>
            <a:pPr lvl="1" fontAlgn="auto">
              <a:lnSpc>
                <a:spcPct val="150000"/>
              </a:lnSpc>
              <a:spcAft>
                <a:spcPts val="0"/>
              </a:spcAft>
              <a:buFont typeface="Arial" pitchFamily="34" charset="0"/>
              <a:buChar char="•"/>
              <a:defRPr/>
            </a:pPr>
            <a:r>
              <a:rPr lang="en-US" dirty="0" smtClean="0">
                <a:latin typeface="Georgia" pitchFamily="18" charset="0"/>
              </a:rPr>
              <a:t>  Pursuit of alternative Mechanical system </a:t>
            </a:r>
          </a:p>
        </p:txBody>
      </p:sp>
      <p:sp>
        <p:nvSpPr>
          <p:cNvPr id="22" name="Rectangle 21"/>
          <p:cNvSpPr/>
          <p:nvPr/>
        </p:nvSpPr>
        <p:spPr>
          <a:xfrm>
            <a:off x="18707100" y="1811905"/>
            <a:ext cx="7429500" cy="1274195"/>
          </a:xfrm>
          <a:prstGeom prst="rect">
            <a:avLst/>
          </a:prstGeom>
        </p:spPr>
        <p:txBody>
          <a:bodyPr wrap="square">
            <a:spAutoFit/>
          </a:bodyPr>
          <a:lstStyle/>
          <a:p>
            <a:pPr>
              <a:lnSpc>
                <a:spcPct val="150000"/>
              </a:lnSpc>
            </a:pPr>
            <a:r>
              <a:rPr lang="en-US" sz="2000" b="1" dirty="0" smtClean="0">
                <a:latin typeface="Georgia" pitchFamily="18" charset="0"/>
              </a:rPr>
              <a:t>Structural Jacking System Redesign</a:t>
            </a:r>
            <a:endParaRPr lang="en-US" sz="2000" dirty="0" smtClean="0">
              <a:latin typeface="Georgia" pitchFamily="18" charset="0"/>
            </a:endParaRPr>
          </a:p>
          <a:p>
            <a:pPr lvl="1">
              <a:lnSpc>
                <a:spcPct val="130000"/>
              </a:lnSpc>
              <a:buFont typeface="Arial" pitchFamily="34" charset="0"/>
              <a:buChar char="•"/>
            </a:pPr>
            <a:r>
              <a:rPr lang="en-US" dirty="0" smtClean="0">
                <a:latin typeface="Georgia" pitchFamily="18" charset="0"/>
              </a:rPr>
              <a:t>  No substantial financial gain</a:t>
            </a:r>
          </a:p>
          <a:p>
            <a:pPr lvl="1">
              <a:lnSpc>
                <a:spcPct val="130000"/>
              </a:lnSpc>
              <a:buFont typeface="Arial" pitchFamily="34" charset="0"/>
              <a:buChar char="•"/>
            </a:pPr>
            <a:r>
              <a:rPr lang="en-US" dirty="0" smtClean="0">
                <a:latin typeface="Georgia" pitchFamily="18" charset="0"/>
              </a:rPr>
              <a:t>  Only 2 alternative members provide real cost savings</a:t>
            </a:r>
          </a:p>
        </p:txBody>
      </p:sp>
      <p:pic>
        <p:nvPicPr>
          <p:cNvPr id="6147" name="Picture 3"/>
          <p:cNvPicPr>
            <a:picLocks noChangeAspect="1" noChangeArrowheads="1"/>
          </p:cNvPicPr>
          <p:nvPr/>
        </p:nvPicPr>
        <p:blipFill>
          <a:blip r:embed="rId4"/>
          <a:srcRect/>
          <a:stretch>
            <a:fillRect/>
          </a:stretch>
        </p:blipFill>
        <p:spPr bwMode="auto">
          <a:xfrm>
            <a:off x="19583400" y="3124200"/>
            <a:ext cx="6786562" cy="3007760"/>
          </a:xfrm>
          <a:prstGeom prst="rect">
            <a:avLst/>
          </a:prstGeom>
          <a:noFill/>
          <a:ln w="9525">
            <a:noFill/>
            <a:miter lim="800000"/>
            <a:headEnd/>
            <a:tailEnd/>
          </a:ln>
          <a:effectLst/>
        </p:spPr>
      </p:pic>
      <p:sp>
        <p:nvSpPr>
          <p:cNvPr id="14" name="Right Arrow 13"/>
          <p:cNvSpPr/>
          <p:nvPr/>
        </p:nvSpPr>
        <p:spPr>
          <a:xfrm>
            <a:off x="336429" y="4232694"/>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a:t>
            </a:r>
            <a:r>
              <a:rPr lang="en-US" i="1" dirty="0" smtClean="0">
                <a:latin typeface="Georgia" pitchFamily="18" charset="0"/>
              </a:rPr>
              <a:t>Mechanical</a:t>
            </a:r>
            <a:r>
              <a:rPr lang="en-US" dirty="0" smtClean="0">
                <a:latin typeface="Georgia" pitchFamily="18" charset="0"/>
              </a:rPr>
              <a:t>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Innovation</a:t>
            </a:r>
            <a:endParaRPr lang="en-US" sz="3400" dirty="0" smtClean="0">
              <a:ea typeface="+mj-ea"/>
              <a:cs typeface="+mj-cs"/>
            </a:endParaRPr>
          </a:p>
        </p:txBody>
      </p:sp>
      <p:sp>
        <p:nvSpPr>
          <p:cNvPr id="13" name="Rectangle 12"/>
          <p:cNvSpPr/>
          <p:nvPr/>
        </p:nvSpPr>
        <p:spPr>
          <a:xfrm>
            <a:off x="9525000" y="1828800"/>
            <a:ext cx="6324600" cy="3804118"/>
          </a:xfrm>
          <a:prstGeom prst="rect">
            <a:avLst/>
          </a:prstGeom>
        </p:spPr>
        <p:txBody>
          <a:bodyPr wrap="square">
            <a:spAutoFit/>
          </a:bodyPr>
          <a:lstStyle/>
          <a:p>
            <a:pPr>
              <a:lnSpc>
                <a:spcPct val="150000"/>
              </a:lnSpc>
            </a:pPr>
            <a:r>
              <a:rPr lang="en-US" sz="2000" b="1" dirty="0" smtClean="0">
                <a:latin typeface="Georgia" pitchFamily="18" charset="0"/>
              </a:rPr>
              <a:t>Alternative Mechanical System</a:t>
            </a:r>
            <a:endParaRPr lang="en-US" sz="2000" dirty="0" smtClean="0">
              <a:latin typeface="Georgia" pitchFamily="18" charset="0"/>
            </a:endParaRPr>
          </a:p>
          <a:p>
            <a:pPr lvl="0" fontAlgn="auto">
              <a:lnSpc>
                <a:spcPct val="120000"/>
              </a:lnSpc>
              <a:spcAft>
                <a:spcPts val="0"/>
              </a:spcAft>
              <a:buFont typeface="Arial" pitchFamily="34" charset="0"/>
              <a:buChar char="•"/>
              <a:defRPr/>
            </a:pPr>
            <a:r>
              <a:rPr lang="en-US" sz="1600" dirty="0" smtClean="0">
                <a:latin typeface="Georgia" pitchFamily="18" charset="0"/>
              </a:rPr>
              <a:t>  Benefits of Fan-Powered Induction Units (FPIU</a:t>
            </a:r>
            <a:r>
              <a:rPr lang="en-US" sz="1600" dirty="0" smtClean="0">
                <a:latin typeface="Georgia" pitchFamily="18" charset="0"/>
              </a:rPr>
              <a:t>):</a:t>
            </a:r>
            <a:endParaRPr lang="en-US" sz="1600" dirty="0" smtClean="0">
              <a:latin typeface="Georgia" pitchFamily="18" charset="0"/>
            </a:endParaRPr>
          </a:p>
          <a:p>
            <a:pPr lvl="1" fontAlgn="auto">
              <a:lnSpc>
                <a:spcPct val="120000"/>
              </a:lnSpc>
              <a:spcAft>
                <a:spcPts val="0"/>
              </a:spcAft>
              <a:buFont typeface="Arial" pitchFamily="34" charset="0"/>
              <a:buChar char="•"/>
              <a:defRPr/>
            </a:pPr>
            <a:r>
              <a:rPr lang="en-US" sz="1600" dirty="0" smtClean="0">
                <a:latin typeface="Georgia" pitchFamily="18" charset="0"/>
              </a:rPr>
              <a:t>  </a:t>
            </a:r>
            <a:r>
              <a:rPr lang="en-US" sz="1600" dirty="0" smtClean="0">
                <a:latin typeface="Georgia" pitchFamily="18" charset="0"/>
              </a:rPr>
              <a:t>Increased energy </a:t>
            </a:r>
            <a:r>
              <a:rPr lang="en-US" sz="1600" dirty="0" smtClean="0">
                <a:latin typeface="Georgia" pitchFamily="18" charset="0"/>
              </a:rPr>
              <a:t>efficiency</a:t>
            </a:r>
          </a:p>
          <a:p>
            <a:pPr lvl="1" fontAlgn="auto">
              <a:lnSpc>
                <a:spcPct val="120000"/>
              </a:lnSpc>
              <a:spcAft>
                <a:spcPts val="0"/>
              </a:spcAft>
              <a:buFont typeface="Arial" pitchFamily="34" charset="0"/>
              <a:buChar char="•"/>
              <a:defRPr/>
            </a:pPr>
            <a:r>
              <a:rPr lang="en-US" sz="1600" dirty="0" smtClean="0">
                <a:latin typeface="Georgia" pitchFamily="18" charset="0"/>
              </a:rPr>
              <a:t>  </a:t>
            </a:r>
            <a:r>
              <a:rPr lang="en-US" sz="1600" dirty="0" smtClean="0">
                <a:latin typeface="Georgia" pitchFamily="18" charset="0"/>
              </a:rPr>
              <a:t>Superior indoor air quality (IAQ)</a:t>
            </a:r>
          </a:p>
          <a:p>
            <a:pPr lvl="1" fontAlgn="auto">
              <a:lnSpc>
                <a:spcPct val="120000"/>
              </a:lnSpc>
              <a:spcAft>
                <a:spcPts val="0"/>
              </a:spcAft>
              <a:buFont typeface="Arial" pitchFamily="34" charset="0"/>
              <a:buChar char="•"/>
              <a:defRPr/>
            </a:pPr>
            <a:r>
              <a:rPr lang="en-US" sz="1600" dirty="0" smtClean="0">
                <a:latin typeface="Georgia" pitchFamily="18" charset="0"/>
              </a:rPr>
              <a:t>  Increased air circulation &amp; ventilation</a:t>
            </a:r>
          </a:p>
          <a:p>
            <a:pPr lvl="1" fontAlgn="auto">
              <a:lnSpc>
                <a:spcPct val="120000"/>
              </a:lnSpc>
              <a:spcAft>
                <a:spcPts val="0"/>
              </a:spcAft>
              <a:buFont typeface="Arial" pitchFamily="34" charset="0"/>
              <a:buChar char="•"/>
              <a:defRPr/>
            </a:pPr>
            <a:r>
              <a:rPr lang="en-US" sz="1600" dirty="0" smtClean="0">
                <a:latin typeface="Georgia" pitchFamily="18" charset="0"/>
              </a:rPr>
              <a:t>  No </a:t>
            </a:r>
            <a:r>
              <a:rPr lang="en-US" sz="1600" dirty="0" smtClean="0">
                <a:latin typeface="Georgia" pitchFamily="18" charset="0"/>
              </a:rPr>
              <a:t>RA duct required or VAV </a:t>
            </a:r>
            <a:r>
              <a:rPr lang="en-US" sz="1600" dirty="0" smtClean="0">
                <a:latin typeface="Georgia" pitchFamily="18" charset="0"/>
              </a:rPr>
              <a:t>units</a:t>
            </a:r>
          </a:p>
          <a:p>
            <a:pPr lvl="1" fontAlgn="auto">
              <a:lnSpc>
                <a:spcPct val="120000"/>
              </a:lnSpc>
              <a:spcAft>
                <a:spcPts val="0"/>
              </a:spcAft>
              <a:buFont typeface="Arial" pitchFamily="34" charset="0"/>
              <a:buChar char="•"/>
              <a:defRPr/>
            </a:pPr>
            <a:r>
              <a:rPr lang="en-US" sz="1600" dirty="0" smtClean="0">
                <a:latin typeface="Georgia" pitchFamily="18" charset="0"/>
              </a:rPr>
              <a:t> </a:t>
            </a:r>
            <a:r>
              <a:rPr lang="en-US" sz="1600" dirty="0" smtClean="0">
                <a:latin typeface="Georgia" pitchFamily="18" charset="0"/>
              </a:rPr>
              <a:t> Higher </a:t>
            </a:r>
            <a:r>
              <a:rPr lang="en-US" sz="1600" dirty="0" smtClean="0">
                <a:latin typeface="Georgia" pitchFamily="18" charset="0"/>
              </a:rPr>
              <a:t>ceilings &amp; </a:t>
            </a:r>
            <a:r>
              <a:rPr lang="en-US" sz="1600" dirty="0" smtClean="0">
                <a:latin typeface="Georgia" pitchFamily="18" charset="0"/>
              </a:rPr>
              <a:t>Day </a:t>
            </a:r>
            <a:r>
              <a:rPr lang="en-US" sz="1600" dirty="0" smtClean="0">
                <a:latin typeface="Georgia" pitchFamily="18" charset="0"/>
              </a:rPr>
              <a:t>lighting</a:t>
            </a:r>
          </a:p>
          <a:p>
            <a:pPr lvl="1" fontAlgn="auto">
              <a:lnSpc>
                <a:spcPct val="120000"/>
              </a:lnSpc>
              <a:spcAft>
                <a:spcPts val="0"/>
              </a:spcAft>
              <a:buFont typeface="Arial" pitchFamily="34" charset="0"/>
              <a:buChar char="•"/>
              <a:defRPr/>
            </a:pPr>
            <a:r>
              <a:rPr lang="en-US" sz="1600" dirty="0" smtClean="0">
                <a:latin typeface="Georgia" pitchFamily="18" charset="0"/>
              </a:rPr>
              <a:t>  </a:t>
            </a:r>
            <a:r>
              <a:rPr lang="en-US" sz="1600" dirty="0" smtClean="0">
                <a:latin typeface="Georgia" pitchFamily="18" charset="0"/>
              </a:rPr>
              <a:t>No </a:t>
            </a:r>
            <a:r>
              <a:rPr lang="en-US" sz="1600" dirty="0" smtClean="0">
                <a:latin typeface="Georgia" pitchFamily="18" charset="0"/>
              </a:rPr>
              <a:t>need for </a:t>
            </a:r>
            <a:r>
              <a:rPr lang="en-US" sz="1600" dirty="0" err="1" smtClean="0">
                <a:latin typeface="Georgia" pitchFamily="18" charset="0"/>
              </a:rPr>
              <a:t>Mech</a:t>
            </a:r>
            <a:r>
              <a:rPr lang="en-US" sz="1600" dirty="0" smtClean="0">
                <a:latin typeface="Georgia" pitchFamily="18" charset="0"/>
              </a:rPr>
              <a:t> room per floor</a:t>
            </a:r>
          </a:p>
          <a:p>
            <a:pPr lvl="1" fontAlgn="auto">
              <a:lnSpc>
                <a:spcPct val="120000"/>
              </a:lnSpc>
              <a:spcAft>
                <a:spcPts val="0"/>
              </a:spcAft>
              <a:buFont typeface="Arial" pitchFamily="34" charset="0"/>
              <a:buChar char="•"/>
              <a:defRPr/>
            </a:pPr>
            <a:r>
              <a:rPr lang="en-US" sz="1600" dirty="0" smtClean="0">
                <a:latin typeface="Georgia" pitchFamily="18" charset="0"/>
              </a:rPr>
              <a:t>  Significantly </a:t>
            </a:r>
            <a:r>
              <a:rPr lang="en-US" sz="1600" dirty="0" smtClean="0">
                <a:latin typeface="Georgia" pitchFamily="18" charset="0"/>
              </a:rPr>
              <a:t>downsize AHU</a:t>
            </a:r>
          </a:p>
          <a:p>
            <a:pPr lvl="1" fontAlgn="auto">
              <a:lnSpc>
                <a:spcPct val="120000"/>
              </a:lnSpc>
              <a:spcAft>
                <a:spcPts val="0"/>
              </a:spcAft>
              <a:buFont typeface="Arial" pitchFamily="34" charset="0"/>
              <a:buChar char="•"/>
              <a:defRPr/>
            </a:pPr>
            <a:r>
              <a:rPr lang="en-US" sz="1600" dirty="0" smtClean="0">
                <a:latin typeface="Georgia" pitchFamily="18" charset="0"/>
              </a:rPr>
              <a:t>  Local mfrs, interchangeable parts</a:t>
            </a:r>
          </a:p>
          <a:p>
            <a:pPr lvl="1" fontAlgn="auto">
              <a:lnSpc>
                <a:spcPct val="120000"/>
              </a:lnSpc>
              <a:spcAft>
                <a:spcPts val="0"/>
              </a:spcAft>
              <a:buFont typeface="Arial" pitchFamily="34" charset="0"/>
              <a:buChar char="•"/>
              <a:defRPr/>
            </a:pPr>
            <a:r>
              <a:rPr lang="en-US" sz="1600" dirty="0" smtClean="0">
                <a:latin typeface="Georgia" pitchFamily="18" charset="0"/>
              </a:rPr>
              <a:t>  Control noise w/ high velocity SA</a:t>
            </a:r>
          </a:p>
          <a:p>
            <a:pPr lvl="2" fontAlgn="auto">
              <a:lnSpc>
                <a:spcPct val="120000"/>
              </a:lnSpc>
              <a:spcAft>
                <a:spcPts val="0"/>
              </a:spcAft>
              <a:buFont typeface="Arial" pitchFamily="34" charset="0"/>
              <a:buChar char="•"/>
              <a:defRPr/>
            </a:pPr>
            <a:endParaRPr lang="en-US" sz="1600" dirty="0" smtClean="0">
              <a:latin typeface="Georgia" pitchFamily="18" charset="0"/>
            </a:endParaRPr>
          </a:p>
        </p:txBody>
      </p:sp>
      <p:pic>
        <p:nvPicPr>
          <p:cNvPr id="7170" name="Picture 2"/>
          <p:cNvPicPr>
            <a:picLocks noChangeAspect="1" noChangeArrowheads="1"/>
          </p:cNvPicPr>
          <p:nvPr/>
        </p:nvPicPr>
        <p:blipFill>
          <a:blip r:embed="rId4"/>
          <a:srcRect/>
          <a:stretch>
            <a:fillRect/>
          </a:stretch>
        </p:blipFill>
        <p:spPr bwMode="auto">
          <a:xfrm>
            <a:off x="14325269" y="1752600"/>
            <a:ext cx="3619832" cy="27432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a:srcRect/>
          <a:stretch>
            <a:fillRect/>
          </a:stretch>
        </p:blipFill>
        <p:spPr bwMode="auto">
          <a:xfrm>
            <a:off x="18669000" y="1905000"/>
            <a:ext cx="3265327" cy="28194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6"/>
          <a:srcRect r="27718"/>
          <a:stretch>
            <a:fillRect/>
          </a:stretch>
        </p:blipFill>
        <p:spPr bwMode="auto">
          <a:xfrm>
            <a:off x="22021800" y="1905000"/>
            <a:ext cx="1828800" cy="3352800"/>
          </a:xfrm>
          <a:prstGeom prst="rect">
            <a:avLst/>
          </a:prstGeom>
          <a:noFill/>
          <a:ln w="9525">
            <a:noFill/>
            <a:miter lim="800000"/>
            <a:headEnd/>
            <a:tailEnd/>
          </a:ln>
          <a:effectLst/>
        </p:spPr>
      </p:pic>
      <p:pic>
        <p:nvPicPr>
          <p:cNvPr id="7173" name="Picture 5"/>
          <p:cNvPicPr>
            <a:picLocks noChangeAspect="1" noChangeArrowheads="1"/>
          </p:cNvPicPr>
          <p:nvPr/>
        </p:nvPicPr>
        <p:blipFill>
          <a:blip r:embed="rId7"/>
          <a:srcRect/>
          <a:stretch>
            <a:fillRect/>
          </a:stretch>
        </p:blipFill>
        <p:spPr bwMode="auto">
          <a:xfrm>
            <a:off x="23933516" y="1905000"/>
            <a:ext cx="2965084" cy="2819400"/>
          </a:xfrm>
          <a:prstGeom prst="rect">
            <a:avLst/>
          </a:prstGeom>
          <a:noFill/>
          <a:ln w="9525">
            <a:noFill/>
            <a:miter lim="800000"/>
            <a:headEnd/>
            <a:tailEnd/>
          </a:ln>
          <a:effectLst/>
        </p:spPr>
      </p:pic>
      <p:sp>
        <p:nvSpPr>
          <p:cNvPr id="16" name="Right Arrow 15"/>
          <p:cNvSpPr/>
          <p:nvPr/>
        </p:nvSpPr>
        <p:spPr>
          <a:xfrm>
            <a:off x="336429" y="4232694"/>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a:t>
            </a:r>
            <a:r>
              <a:rPr lang="en-US" i="1" dirty="0" smtClean="0">
                <a:latin typeface="Georgia" pitchFamily="18" charset="0"/>
              </a:rPr>
              <a:t>Mechanical</a:t>
            </a:r>
            <a:r>
              <a:rPr lang="en-US" dirty="0" smtClean="0">
                <a:latin typeface="Georgia" pitchFamily="18" charset="0"/>
              </a:rPr>
              <a:t>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Innovation</a:t>
            </a:r>
            <a:endParaRPr lang="en-US" sz="3400" dirty="0" smtClean="0">
              <a:ea typeface="+mj-ea"/>
              <a:cs typeface="+mj-cs"/>
            </a:endParaRPr>
          </a:p>
        </p:txBody>
      </p:sp>
      <p:sp>
        <p:nvSpPr>
          <p:cNvPr id="13" name="Rectangle 12"/>
          <p:cNvSpPr/>
          <p:nvPr/>
        </p:nvSpPr>
        <p:spPr>
          <a:xfrm>
            <a:off x="9525000" y="1828800"/>
            <a:ext cx="4191000" cy="2105192"/>
          </a:xfrm>
          <a:prstGeom prst="rect">
            <a:avLst/>
          </a:prstGeom>
        </p:spPr>
        <p:txBody>
          <a:bodyPr wrap="square">
            <a:spAutoFit/>
          </a:bodyPr>
          <a:lstStyle/>
          <a:p>
            <a:pPr>
              <a:lnSpc>
                <a:spcPct val="150000"/>
              </a:lnSpc>
            </a:pPr>
            <a:r>
              <a:rPr lang="en-US" sz="2000" b="1" dirty="0" smtClean="0">
                <a:latin typeface="Georgia" pitchFamily="18" charset="0"/>
              </a:rPr>
              <a:t>Historic Schematic Design</a:t>
            </a:r>
          </a:p>
          <a:p>
            <a:pPr marL="228600" indent="114300">
              <a:lnSpc>
                <a:spcPct val="150000"/>
              </a:lnSpc>
              <a:buFont typeface="Arial" pitchFamily="34" charset="0"/>
              <a:buChar char="•"/>
            </a:pPr>
            <a:r>
              <a:rPr lang="en-US" sz="1600" dirty="0" smtClean="0">
                <a:latin typeface="Georgia" pitchFamily="18" charset="0"/>
              </a:rPr>
              <a:t>  Determine # units based ft</a:t>
            </a:r>
            <a:r>
              <a:rPr lang="en-US" sz="1600" baseline="30000" dirty="0" smtClean="0">
                <a:latin typeface="Georgia" pitchFamily="18" charset="0"/>
              </a:rPr>
              <a:t>2</a:t>
            </a:r>
            <a:endParaRPr lang="en-US" sz="1600" baseline="30000" dirty="0" smtClean="0">
              <a:latin typeface="Georgia" pitchFamily="18" charset="0"/>
            </a:endParaRPr>
          </a:p>
          <a:p>
            <a:pPr marL="228600" lvl="1" indent="114300" fontAlgn="auto">
              <a:lnSpc>
                <a:spcPct val="120000"/>
              </a:lnSpc>
              <a:spcAft>
                <a:spcPts val="0"/>
              </a:spcAft>
              <a:buFont typeface="Arial" pitchFamily="34" charset="0"/>
              <a:buChar char="•"/>
              <a:defRPr/>
            </a:pPr>
            <a:r>
              <a:rPr lang="en-US" sz="1600" dirty="0" smtClean="0">
                <a:latin typeface="Georgia" pitchFamily="18" charset="0"/>
              </a:rPr>
              <a:t>  </a:t>
            </a:r>
            <a:r>
              <a:rPr lang="en-US" sz="1600" dirty="0" smtClean="0">
                <a:latin typeface="Georgia" pitchFamily="18" charset="0"/>
              </a:rPr>
              <a:t>Add SA duct</a:t>
            </a:r>
            <a:endParaRPr lang="en-US" sz="1600" dirty="0" smtClean="0">
              <a:latin typeface="Georgia" pitchFamily="18" charset="0"/>
            </a:endParaRPr>
          </a:p>
          <a:p>
            <a:pPr marL="228600" lvl="1" indent="114300" fontAlgn="auto">
              <a:lnSpc>
                <a:spcPct val="120000"/>
              </a:lnSpc>
              <a:spcAft>
                <a:spcPts val="0"/>
              </a:spcAft>
              <a:buFont typeface="Arial" pitchFamily="34" charset="0"/>
              <a:buChar char="•"/>
              <a:defRPr/>
            </a:pPr>
            <a:r>
              <a:rPr lang="en-US" sz="1600" dirty="0" smtClean="0">
                <a:latin typeface="Georgia" pitchFamily="18" charset="0"/>
              </a:rPr>
              <a:t>  Add CHW &amp; HW Pipe</a:t>
            </a:r>
          </a:p>
          <a:p>
            <a:pPr marL="228600" lvl="1" indent="114300" fontAlgn="auto">
              <a:lnSpc>
                <a:spcPct val="120000"/>
              </a:lnSpc>
              <a:spcAft>
                <a:spcPts val="0"/>
              </a:spcAft>
              <a:buFont typeface="Arial" pitchFamily="34" charset="0"/>
              <a:buChar char="•"/>
              <a:defRPr/>
            </a:pPr>
            <a:r>
              <a:rPr lang="en-US" sz="1600" dirty="0" smtClean="0">
                <a:latin typeface="Georgia" pitchFamily="18" charset="0"/>
              </a:rPr>
              <a:t>  Requires 6 FPIUs  </a:t>
            </a:r>
            <a:endParaRPr lang="en-US" sz="1600" dirty="0" smtClean="0">
              <a:latin typeface="Georgia" pitchFamily="18" charset="0"/>
            </a:endParaRPr>
          </a:p>
          <a:p>
            <a:pPr lvl="2" fontAlgn="auto">
              <a:lnSpc>
                <a:spcPct val="120000"/>
              </a:lnSpc>
              <a:spcAft>
                <a:spcPts val="0"/>
              </a:spcAft>
              <a:buFont typeface="Arial" pitchFamily="34" charset="0"/>
              <a:buChar char="•"/>
              <a:defRPr/>
            </a:pPr>
            <a:endParaRPr lang="en-US" sz="1600" dirty="0" smtClean="0">
              <a:latin typeface="Georgia" pitchFamily="18" charset="0"/>
            </a:endParaRPr>
          </a:p>
        </p:txBody>
      </p:sp>
      <p:pic>
        <p:nvPicPr>
          <p:cNvPr id="75778" name="Picture 2"/>
          <p:cNvPicPr>
            <a:picLocks noChangeAspect="1" noChangeArrowheads="1"/>
          </p:cNvPicPr>
          <p:nvPr/>
        </p:nvPicPr>
        <p:blipFill>
          <a:blip r:embed="rId4"/>
          <a:srcRect/>
          <a:stretch>
            <a:fillRect/>
          </a:stretch>
        </p:blipFill>
        <p:spPr bwMode="auto">
          <a:xfrm>
            <a:off x="22326600" y="1752600"/>
            <a:ext cx="4572000" cy="4709209"/>
          </a:xfrm>
          <a:prstGeom prst="rect">
            <a:avLst/>
          </a:prstGeom>
          <a:noFill/>
          <a:ln w="9525">
            <a:noFill/>
            <a:miter lim="800000"/>
            <a:headEnd/>
            <a:tailEnd/>
          </a:ln>
          <a:effectLst/>
        </p:spPr>
      </p:pic>
      <p:pic>
        <p:nvPicPr>
          <p:cNvPr id="75779" name="Picture 3"/>
          <p:cNvPicPr>
            <a:picLocks noChangeAspect="1" noChangeArrowheads="1"/>
          </p:cNvPicPr>
          <p:nvPr/>
        </p:nvPicPr>
        <p:blipFill>
          <a:blip r:embed="rId5"/>
          <a:srcRect/>
          <a:stretch>
            <a:fillRect/>
          </a:stretch>
        </p:blipFill>
        <p:spPr bwMode="auto">
          <a:xfrm>
            <a:off x="14401799" y="1676400"/>
            <a:ext cx="2603917" cy="4648200"/>
          </a:xfrm>
          <a:prstGeom prst="rect">
            <a:avLst/>
          </a:prstGeom>
          <a:noFill/>
          <a:ln w="9525">
            <a:noFill/>
            <a:miter lim="800000"/>
            <a:headEnd/>
            <a:tailEnd/>
          </a:ln>
          <a:effectLst/>
        </p:spPr>
      </p:pic>
      <p:sp>
        <p:nvSpPr>
          <p:cNvPr id="19" name="Rectangle 18"/>
          <p:cNvSpPr/>
          <p:nvPr/>
        </p:nvSpPr>
        <p:spPr>
          <a:xfrm>
            <a:off x="18669000" y="1828800"/>
            <a:ext cx="6324600" cy="2400657"/>
          </a:xfrm>
          <a:prstGeom prst="rect">
            <a:avLst/>
          </a:prstGeom>
        </p:spPr>
        <p:txBody>
          <a:bodyPr wrap="square">
            <a:spAutoFit/>
          </a:bodyPr>
          <a:lstStyle/>
          <a:p>
            <a:pPr>
              <a:lnSpc>
                <a:spcPct val="150000"/>
              </a:lnSpc>
            </a:pPr>
            <a:r>
              <a:rPr lang="en-US" sz="2000" b="1" dirty="0" smtClean="0">
                <a:latin typeface="Georgia" pitchFamily="18" charset="0"/>
              </a:rPr>
              <a:t>Tower Schematic Design</a:t>
            </a:r>
            <a:endParaRPr lang="en-US" sz="2000" dirty="0" smtClean="0">
              <a:latin typeface="Georgia" pitchFamily="18" charset="0"/>
            </a:endParaRPr>
          </a:p>
          <a:p>
            <a:pPr marL="228600" indent="114300">
              <a:lnSpc>
                <a:spcPct val="150000"/>
              </a:lnSpc>
              <a:buFont typeface="Arial" pitchFamily="34" charset="0"/>
              <a:buChar char="•"/>
            </a:pPr>
            <a:r>
              <a:rPr lang="en-US" sz="1600" dirty="0" smtClean="0">
                <a:latin typeface="Georgia" pitchFamily="18" charset="0"/>
              </a:rPr>
              <a:t>  </a:t>
            </a:r>
            <a:r>
              <a:rPr lang="en-US" sz="1600" dirty="0" smtClean="0">
                <a:latin typeface="Georgia" pitchFamily="18" charset="0"/>
              </a:rPr>
              <a:t>Determine </a:t>
            </a:r>
            <a:r>
              <a:rPr lang="en-US" sz="1600" dirty="0" smtClean="0">
                <a:latin typeface="Georgia" pitchFamily="18" charset="0"/>
              </a:rPr>
              <a:t># units based ft</a:t>
            </a:r>
            <a:r>
              <a:rPr lang="en-US" sz="1600" baseline="30000" dirty="0" smtClean="0">
                <a:latin typeface="Georgia" pitchFamily="18" charset="0"/>
              </a:rPr>
              <a:t>2</a:t>
            </a:r>
          </a:p>
          <a:p>
            <a:pPr marL="228600" lvl="1" indent="114300" fontAlgn="auto">
              <a:lnSpc>
                <a:spcPct val="120000"/>
              </a:lnSpc>
              <a:spcAft>
                <a:spcPts val="0"/>
              </a:spcAft>
              <a:buFont typeface="Arial" pitchFamily="34" charset="0"/>
              <a:buChar char="•"/>
              <a:defRPr/>
            </a:pPr>
            <a:r>
              <a:rPr lang="en-US" sz="1600" dirty="0" smtClean="0">
                <a:latin typeface="Georgia" pitchFamily="18" charset="0"/>
              </a:rPr>
              <a:t>  Add SA duct</a:t>
            </a:r>
          </a:p>
          <a:p>
            <a:pPr marL="228600" lvl="1" indent="114300" fontAlgn="auto">
              <a:lnSpc>
                <a:spcPct val="120000"/>
              </a:lnSpc>
              <a:spcAft>
                <a:spcPts val="0"/>
              </a:spcAft>
              <a:buFont typeface="Arial" pitchFamily="34" charset="0"/>
              <a:buChar char="•"/>
              <a:defRPr/>
            </a:pPr>
            <a:r>
              <a:rPr lang="en-US" sz="1600" dirty="0" smtClean="0">
                <a:latin typeface="Georgia" pitchFamily="18" charset="0"/>
              </a:rPr>
              <a:t>  Add CHW &amp; HW </a:t>
            </a:r>
            <a:r>
              <a:rPr lang="en-US" sz="1600" dirty="0" smtClean="0">
                <a:latin typeface="Georgia" pitchFamily="18" charset="0"/>
              </a:rPr>
              <a:t>Pipe</a:t>
            </a:r>
          </a:p>
          <a:p>
            <a:pPr marL="228600" lvl="1" indent="114300" fontAlgn="auto">
              <a:lnSpc>
                <a:spcPct val="120000"/>
              </a:lnSpc>
              <a:spcAft>
                <a:spcPts val="0"/>
              </a:spcAft>
              <a:buFont typeface="Arial" pitchFamily="34" charset="0"/>
              <a:buChar char="•"/>
              <a:defRPr/>
            </a:pPr>
            <a:r>
              <a:rPr lang="en-US" sz="1600" dirty="0" smtClean="0">
                <a:latin typeface="Georgia" pitchFamily="18" charset="0"/>
              </a:rPr>
              <a:t> </a:t>
            </a:r>
            <a:r>
              <a:rPr lang="en-US" sz="1600" dirty="0" smtClean="0">
                <a:latin typeface="Georgia" pitchFamily="18" charset="0"/>
              </a:rPr>
              <a:t> Requires 31 FPIUs</a:t>
            </a:r>
          </a:p>
          <a:p>
            <a:pPr marL="228600" lvl="1" indent="114300" fontAlgn="auto">
              <a:lnSpc>
                <a:spcPct val="120000"/>
              </a:lnSpc>
              <a:spcAft>
                <a:spcPts val="0"/>
              </a:spcAft>
              <a:buFont typeface="Arial" pitchFamily="34" charset="0"/>
              <a:buChar char="•"/>
              <a:defRPr/>
            </a:pPr>
            <a:r>
              <a:rPr lang="en-US" sz="1600" i="1" dirty="0" smtClean="0">
                <a:latin typeface="Georgia" pitchFamily="18" charset="0"/>
              </a:rPr>
              <a:t>  Notice: closed </a:t>
            </a:r>
            <a:r>
              <a:rPr lang="en-US" sz="1600" i="1" dirty="0" smtClean="0">
                <a:latin typeface="Georgia" pitchFamily="18" charset="0"/>
              </a:rPr>
              <a:t>l</a:t>
            </a:r>
            <a:r>
              <a:rPr lang="en-US" sz="1600" i="1" dirty="0" smtClean="0">
                <a:latin typeface="Georgia" pitchFamily="18" charset="0"/>
              </a:rPr>
              <a:t>oop SA from </a:t>
            </a:r>
          </a:p>
          <a:p>
            <a:pPr marL="228600" lvl="1" indent="114300" fontAlgn="auto">
              <a:lnSpc>
                <a:spcPct val="120000"/>
              </a:lnSpc>
              <a:spcAft>
                <a:spcPts val="0"/>
              </a:spcAft>
              <a:defRPr/>
            </a:pPr>
            <a:r>
              <a:rPr lang="en-US" sz="1600" i="1" dirty="0" smtClean="0">
                <a:latin typeface="Georgia" pitchFamily="18" charset="0"/>
              </a:rPr>
              <a:t> </a:t>
            </a:r>
            <a:r>
              <a:rPr lang="en-US" sz="1600" i="1" dirty="0" smtClean="0">
                <a:latin typeface="Georgia" pitchFamily="18" charset="0"/>
              </a:rPr>
              <a:t>                 original design</a:t>
            </a:r>
            <a:endParaRPr lang="en-US" sz="1600" i="1" dirty="0" smtClean="0">
              <a:latin typeface="Georgia" pitchFamily="18" charset="0"/>
            </a:endParaRPr>
          </a:p>
        </p:txBody>
      </p:sp>
      <p:sp>
        <p:nvSpPr>
          <p:cNvPr id="20" name="Right Arrow 19"/>
          <p:cNvSpPr/>
          <p:nvPr/>
        </p:nvSpPr>
        <p:spPr>
          <a:xfrm>
            <a:off x="336429" y="4232694"/>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a:t>
            </a:r>
            <a:r>
              <a:rPr lang="en-US" i="1" dirty="0" smtClean="0">
                <a:latin typeface="Georgia" pitchFamily="18" charset="0"/>
              </a:rPr>
              <a:t>Mechanical</a:t>
            </a:r>
            <a:r>
              <a:rPr lang="en-US" dirty="0" smtClean="0">
                <a:latin typeface="Georgia" pitchFamily="18" charset="0"/>
              </a:rPr>
              <a:t>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Innovation</a:t>
            </a:r>
            <a:endParaRPr lang="en-US" sz="3400" dirty="0" smtClean="0">
              <a:ea typeface="+mj-ea"/>
              <a:cs typeface="+mj-cs"/>
            </a:endParaRPr>
          </a:p>
        </p:txBody>
      </p:sp>
      <p:sp>
        <p:nvSpPr>
          <p:cNvPr id="13" name="Rectangle 12"/>
          <p:cNvSpPr/>
          <p:nvPr/>
        </p:nvSpPr>
        <p:spPr>
          <a:xfrm>
            <a:off x="9525000" y="1828800"/>
            <a:ext cx="6324600" cy="2105192"/>
          </a:xfrm>
          <a:prstGeom prst="rect">
            <a:avLst/>
          </a:prstGeom>
        </p:spPr>
        <p:txBody>
          <a:bodyPr wrap="square">
            <a:spAutoFit/>
          </a:bodyPr>
          <a:lstStyle/>
          <a:p>
            <a:pPr>
              <a:lnSpc>
                <a:spcPct val="150000"/>
              </a:lnSpc>
            </a:pPr>
            <a:r>
              <a:rPr lang="en-US" sz="2000" b="1" dirty="0" smtClean="0">
                <a:latin typeface="Georgia" pitchFamily="18" charset="0"/>
              </a:rPr>
              <a:t>Determine OA Loads</a:t>
            </a:r>
          </a:p>
          <a:p>
            <a:pPr>
              <a:lnSpc>
                <a:spcPct val="150000"/>
              </a:lnSpc>
            </a:pPr>
            <a:r>
              <a:rPr lang="en-US" sz="1600" dirty="0" smtClean="0">
                <a:latin typeface="Georgia" pitchFamily="18" charset="0"/>
              </a:rPr>
              <a:t>  </a:t>
            </a:r>
            <a:r>
              <a:rPr lang="en-US" sz="1600" dirty="0" smtClean="0">
                <a:latin typeface="Georgia" pitchFamily="18" charset="0"/>
              </a:rPr>
              <a:t>Benefits of Fan-Powered Induction Units (FPIU</a:t>
            </a:r>
            <a:r>
              <a:rPr lang="en-US" sz="1600" dirty="0" smtClean="0">
                <a:latin typeface="Georgia" pitchFamily="18" charset="0"/>
              </a:rPr>
              <a:t>):</a:t>
            </a:r>
            <a:endParaRPr lang="en-US" sz="1600" dirty="0" smtClean="0">
              <a:latin typeface="Georgia" pitchFamily="18" charset="0"/>
            </a:endParaRPr>
          </a:p>
          <a:p>
            <a:pPr lvl="1" fontAlgn="auto">
              <a:lnSpc>
                <a:spcPct val="120000"/>
              </a:lnSpc>
              <a:spcAft>
                <a:spcPts val="0"/>
              </a:spcAft>
              <a:buFont typeface="Arial" pitchFamily="34" charset="0"/>
              <a:buChar char="•"/>
              <a:defRPr/>
            </a:pPr>
            <a:r>
              <a:rPr lang="en-US" sz="1600" dirty="0" smtClean="0">
                <a:latin typeface="Georgia" pitchFamily="18" charset="0"/>
              </a:rPr>
              <a:t>  </a:t>
            </a:r>
            <a:r>
              <a:rPr lang="en-US" sz="1600" dirty="0" smtClean="0">
                <a:latin typeface="Georgia" pitchFamily="18" charset="0"/>
              </a:rPr>
              <a:t>Table 6.1 ASHRAE – </a:t>
            </a:r>
            <a:r>
              <a:rPr lang="en-US" sz="1600" i="1" dirty="0" smtClean="0">
                <a:latin typeface="Georgia" pitchFamily="18" charset="0"/>
              </a:rPr>
              <a:t>Min Vent Rates By Density</a:t>
            </a:r>
            <a:endParaRPr lang="en-US" sz="1600" i="1" dirty="0" smtClean="0">
              <a:latin typeface="Georgia" pitchFamily="18" charset="0"/>
            </a:endParaRPr>
          </a:p>
          <a:p>
            <a:pPr lvl="1" fontAlgn="auto">
              <a:lnSpc>
                <a:spcPct val="120000"/>
              </a:lnSpc>
              <a:spcAft>
                <a:spcPts val="0"/>
              </a:spcAft>
              <a:buFont typeface="Arial" pitchFamily="34" charset="0"/>
              <a:buChar char="•"/>
              <a:defRPr/>
            </a:pPr>
            <a:r>
              <a:rPr lang="en-US" sz="1600" dirty="0" smtClean="0">
                <a:latin typeface="Georgia" pitchFamily="18" charset="0"/>
              </a:rPr>
              <a:t>  </a:t>
            </a:r>
            <a:r>
              <a:rPr lang="en-US" sz="1600" dirty="0" smtClean="0">
                <a:latin typeface="Georgia" pitchFamily="18" charset="0"/>
              </a:rPr>
              <a:t>Determined OA  Load for each building</a:t>
            </a:r>
            <a:endParaRPr lang="en-US" sz="1600" dirty="0" smtClean="0">
              <a:latin typeface="Georgia" pitchFamily="18" charset="0"/>
            </a:endParaRPr>
          </a:p>
          <a:p>
            <a:pPr lvl="1" fontAlgn="auto">
              <a:lnSpc>
                <a:spcPct val="120000"/>
              </a:lnSpc>
              <a:spcAft>
                <a:spcPts val="0"/>
              </a:spcAft>
              <a:buFont typeface="Arial" pitchFamily="34" charset="0"/>
              <a:buChar char="•"/>
              <a:defRPr/>
            </a:pPr>
            <a:r>
              <a:rPr lang="en-US" sz="1600" dirty="0" smtClean="0">
                <a:latin typeface="Georgia" pitchFamily="18" charset="0"/>
              </a:rPr>
              <a:t>  </a:t>
            </a:r>
            <a:r>
              <a:rPr lang="en-US" sz="1600" dirty="0" smtClean="0">
                <a:latin typeface="Georgia" pitchFamily="18" charset="0"/>
              </a:rPr>
              <a:t>Sized shaft &amp;  ductwork</a:t>
            </a:r>
            <a:endParaRPr lang="en-US" sz="1600" dirty="0" smtClean="0">
              <a:latin typeface="Georgia" pitchFamily="18" charset="0"/>
            </a:endParaRPr>
          </a:p>
          <a:p>
            <a:pPr lvl="2" fontAlgn="auto">
              <a:lnSpc>
                <a:spcPct val="120000"/>
              </a:lnSpc>
              <a:spcAft>
                <a:spcPts val="0"/>
              </a:spcAft>
              <a:buFont typeface="Arial" pitchFamily="34" charset="0"/>
              <a:buChar char="•"/>
              <a:defRPr/>
            </a:pPr>
            <a:endParaRPr lang="en-US" sz="1600" dirty="0" smtClean="0">
              <a:latin typeface="Georgia" pitchFamily="18" charset="0"/>
            </a:endParaRPr>
          </a:p>
        </p:txBody>
      </p:sp>
      <p:pic>
        <p:nvPicPr>
          <p:cNvPr id="76802" name="Picture 2"/>
          <p:cNvPicPr>
            <a:picLocks noChangeAspect="1" noChangeArrowheads="1"/>
          </p:cNvPicPr>
          <p:nvPr/>
        </p:nvPicPr>
        <p:blipFill>
          <a:blip r:embed="rId4"/>
          <a:srcRect/>
          <a:stretch>
            <a:fillRect/>
          </a:stretch>
        </p:blipFill>
        <p:spPr bwMode="auto">
          <a:xfrm>
            <a:off x="10248792" y="3581400"/>
            <a:ext cx="6591408" cy="2743200"/>
          </a:xfrm>
          <a:prstGeom prst="rect">
            <a:avLst/>
          </a:prstGeom>
          <a:noFill/>
          <a:ln w="9525">
            <a:noFill/>
            <a:miter lim="800000"/>
            <a:headEnd/>
            <a:tailEnd/>
          </a:ln>
          <a:effectLst/>
        </p:spPr>
      </p:pic>
      <p:pic>
        <p:nvPicPr>
          <p:cNvPr id="76803" name="Picture 3"/>
          <p:cNvPicPr>
            <a:picLocks noChangeAspect="1" noChangeArrowheads="1"/>
          </p:cNvPicPr>
          <p:nvPr/>
        </p:nvPicPr>
        <p:blipFill>
          <a:blip r:embed="rId5"/>
          <a:srcRect/>
          <a:stretch>
            <a:fillRect/>
          </a:stretch>
        </p:blipFill>
        <p:spPr bwMode="auto">
          <a:xfrm>
            <a:off x="22189440" y="2133600"/>
            <a:ext cx="4632960" cy="2895600"/>
          </a:xfrm>
          <a:prstGeom prst="rect">
            <a:avLst/>
          </a:prstGeom>
          <a:noFill/>
          <a:ln w="9525">
            <a:noFill/>
            <a:miter lim="800000"/>
            <a:headEnd/>
            <a:tailEnd/>
          </a:ln>
          <a:effectLst/>
        </p:spPr>
      </p:pic>
      <p:sp>
        <p:nvSpPr>
          <p:cNvPr id="19" name="Rectangle 18"/>
          <p:cNvSpPr/>
          <p:nvPr/>
        </p:nvSpPr>
        <p:spPr>
          <a:xfrm>
            <a:off x="18669000" y="1828800"/>
            <a:ext cx="3657600" cy="1735860"/>
          </a:xfrm>
          <a:prstGeom prst="rect">
            <a:avLst/>
          </a:prstGeom>
        </p:spPr>
        <p:txBody>
          <a:bodyPr wrap="square">
            <a:spAutoFit/>
          </a:bodyPr>
          <a:lstStyle/>
          <a:p>
            <a:pPr>
              <a:lnSpc>
                <a:spcPct val="150000"/>
              </a:lnSpc>
            </a:pPr>
            <a:r>
              <a:rPr lang="en-US" sz="2000" b="1" dirty="0" smtClean="0">
                <a:latin typeface="Georgia" pitchFamily="18" charset="0"/>
              </a:rPr>
              <a:t>Determined Water Loads</a:t>
            </a:r>
            <a:endParaRPr lang="en-US" sz="2000" dirty="0" smtClean="0">
              <a:latin typeface="Georgia" pitchFamily="18" charset="0"/>
            </a:endParaRPr>
          </a:p>
          <a:p>
            <a:pPr marL="342900" lvl="0" indent="-171450" fontAlgn="auto">
              <a:lnSpc>
                <a:spcPct val="120000"/>
              </a:lnSpc>
              <a:spcAft>
                <a:spcPts val="0"/>
              </a:spcAft>
              <a:buFont typeface="Arial" pitchFamily="34" charset="0"/>
              <a:buChar char="•"/>
              <a:defRPr/>
            </a:pPr>
            <a:r>
              <a:rPr lang="en-US" sz="1600" dirty="0" smtClean="0">
                <a:latin typeface="Georgia" pitchFamily="18" charset="0"/>
              </a:rPr>
              <a:t>Size CHW pipe &amp; HW pipe</a:t>
            </a:r>
            <a:endParaRPr lang="en-US" sz="1600" dirty="0" smtClean="0">
              <a:latin typeface="Georgia" pitchFamily="18" charset="0"/>
            </a:endParaRPr>
          </a:p>
          <a:p>
            <a:pPr marL="342900" lvl="1" indent="-171450" fontAlgn="auto">
              <a:lnSpc>
                <a:spcPct val="120000"/>
              </a:lnSpc>
              <a:spcAft>
                <a:spcPts val="0"/>
              </a:spcAft>
              <a:buFont typeface="Arial" pitchFamily="34" charset="0"/>
              <a:buChar char="•"/>
              <a:defRPr/>
            </a:pPr>
            <a:r>
              <a:rPr lang="en-US" sz="1600" dirty="0" smtClean="0">
                <a:latin typeface="Georgia" pitchFamily="18" charset="0"/>
              </a:rPr>
              <a:t>Determined Load to size Chiller</a:t>
            </a:r>
            <a:endParaRPr lang="en-US" sz="1600" dirty="0" smtClean="0">
              <a:latin typeface="Georgia" pitchFamily="18" charset="0"/>
            </a:endParaRPr>
          </a:p>
          <a:p>
            <a:pPr marL="342900" lvl="1" indent="-171450" fontAlgn="auto">
              <a:lnSpc>
                <a:spcPct val="120000"/>
              </a:lnSpc>
              <a:spcAft>
                <a:spcPts val="0"/>
              </a:spcAft>
              <a:buFont typeface="Arial" pitchFamily="34" charset="0"/>
              <a:buChar char="•"/>
              <a:defRPr/>
            </a:pPr>
            <a:r>
              <a:rPr lang="en-US" sz="1600" dirty="0" smtClean="0">
                <a:latin typeface="Georgia" pitchFamily="18" charset="0"/>
              </a:rPr>
              <a:t>Sized the boiler as well</a:t>
            </a:r>
            <a:endParaRPr lang="en-US" sz="1600" dirty="0" smtClean="0">
              <a:latin typeface="Georgia" pitchFamily="18" charset="0"/>
            </a:endParaRPr>
          </a:p>
          <a:p>
            <a:pPr lvl="2" fontAlgn="auto">
              <a:lnSpc>
                <a:spcPct val="120000"/>
              </a:lnSpc>
              <a:spcAft>
                <a:spcPts val="0"/>
              </a:spcAft>
              <a:buFont typeface="Arial" pitchFamily="34" charset="0"/>
              <a:buChar char="•"/>
              <a:defRPr/>
            </a:pPr>
            <a:endParaRPr lang="en-US" sz="1600" dirty="0" smtClean="0">
              <a:latin typeface="Georgia" pitchFamily="18" charset="0"/>
            </a:endParaRPr>
          </a:p>
        </p:txBody>
      </p:sp>
      <p:pic>
        <p:nvPicPr>
          <p:cNvPr id="76805" name="Picture 5"/>
          <p:cNvPicPr>
            <a:picLocks noChangeAspect="1" noChangeArrowheads="1"/>
          </p:cNvPicPr>
          <p:nvPr/>
        </p:nvPicPr>
        <p:blipFill>
          <a:blip r:embed="rId6"/>
          <a:srcRect/>
          <a:stretch>
            <a:fillRect/>
          </a:stretch>
        </p:blipFill>
        <p:spPr bwMode="auto">
          <a:xfrm>
            <a:off x="19431000" y="3733800"/>
            <a:ext cx="2133600" cy="1920240"/>
          </a:xfrm>
          <a:prstGeom prst="rect">
            <a:avLst/>
          </a:prstGeom>
          <a:noFill/>
          <a:ln w="9525">
            <a:noFill/>
            <a:miter lim="800000"/>
            <a:headEnd/>
            <a:tailEnd/>
          </a:ln>
          <a:effectLst/>
        </p:spPr>
      </p:pic>
      <p:sp>
        <p:nvSpPr>
          <p:cNvPr id="20" name="Right Arrow 19"/>
          <p:cNvSpPr/>
          <p:nvPr/>
        </p:nvSpPr>
        <p:spPr>
          <a:xfrm>
            <a:off x="336429" y="4232694"/>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b="1"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a:t>
            </a:r>
            <a:r>
              <a:rPr lang="en-US" dirty="0" smtClean="0">
                <a:latin typeface="Georgia" pitchFamily="18" charset="0"/>
              </a:rPr>
              <a:t>Mechanical </a:t>
            </a:r>
            <a:r>
              <a:rPr lang="en-US" dirty="0" smtClean="0">
                <a:latin typeface="Georgia" pitchFamily="18" charset="0"/>
              </a:rPr>
              <a:t>&amp;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a:t>
            </a:r>
            <a:r>
              <a:rPr lang="en-US" sz="2000" u="sng" dirty="0" smtClean="0">
                <a:latin typeface="Georgia" pitchFamily="18" charset="0"/>
              </a:rPr>
              <a:t>Intelligence</a:t>
            </a:r>
            <a:endParaRPr lang="en-US" sz="2000" u="sng" dirty="0" smtClean="0">
              <a:latin typeface="Georgia" pitchFamily="18" charset="0"/>
            </a:endParaRP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Innovation</a:t>
            </a:r>
            <a:endParaRPr lang="en-US" sz="3400" dirty="0" smtClean="0">
              <a:ea typeface="+mj-ea"/>
              <a:cs typeface="+mj-cs"/>
            </a:endParaRPr>
          </a:p>
        </p:txBody>
      </p:sp>
      <p:sp>
        <p:nvSpPr>
          <p:cNvPr id="19" name="Rectangle 18"/>
          <p:cNvSpPr/>
          <p:nvPr/>
        </p:nvSpPr>
        <p:spPr>
          <a:xfrm>
            <a:off x="18669000" y="1828800"/>
            <a:ext cx="3657600" cy="1735860"/>
          </a:xfrm>
          <a:prstGeom prst="rect">
            <a:avLst/>
          </a:prstGeom>
        </p:spPr>
        <p:txBody>
          <a:bodyPr wrap="square">
            <a:spAutoFit/>
          </a:bodyPr>
          <a:lstStyle/>
          <a:p>
            <a:pPr>
              <a:lnSpc>
                <a:spcPct val="150000"/>
              </a:lnSpc>
            </a:pPr>
            <a:r>
              <a:rPr lang="en-US" sz="2000" b="1" dirty="0" smtClean="0">
                <a:latin typeface="Georgia" pitchFamily="18" charset="0"/>
              </a:rPr>
              <a:t>Total Savings For Project</a:t>
            </a:r>
            <a:endParaRPr lang="en-US" sz="2000" dirty="0" smtClean="0">
              <a:latin typeface="Georgia" pitchFamily="18" charset="0"/>
            </a:endParaRPr>
          </a:p>
          <a:p>
            <a:pPr marL="342900" lvl="0" indent="-171450" fontAlgn="auto">
              <a:lnSpc>
                <a:spcPct val="120000"/>
              </a:lnSpc>
              <a:spcAft>
                <a:spcPts val="0"/>
              </a:spcAft>
              <a:buFont typeface="Arial" pitchFamily="34" charset="0"/>
              <a:buChar char="•"/>
              <a:defRPr/>
            </a:pPr>
            <a:r>
              <a:rPr lang="en-US" sz="1600" dirty="0" smtClean="0">
                <a:latin typeface="Georgia" pitchFamily="18" charset="0"/>
              </a:rPr>
              <a:t>Savings multiplied by floors</a:t>
            </a:r>
            <a:endParaRPr lang="en-US" sz="1600" dirty="0" smtClean="0">
              <a:latin typeface="Georgia" pitchFamily="18" charset="0"/>
            </a:endParaRPr>
          </a:p>
          <a:p>
            <a:pPr marL="342900" lvl="1" indent="-171450" fontAlgn="auto">
              <a:lnSpc>
                <a:spcPct val="120000"/>
              </a:lnSpc>
              <a:spcAft>
                <a:spcPts val="0"/>
              </a:spcAft>
              <a:buFont typeface="Arial" pitchFamily="34" charset="0"/>
              <a:buChar char="•"/>
              <a:defRPr/>
            </a:pPr>
            <a:r>
              <a:rPr lang="en-US" sz="1600" dirty="0" smtClean="0">
                <a:latin typeface="Georgia" pitchFamily="18" charset="0"/>
              </a:rPr>
              <a:t>Total Savings = </a:t>
            </a:r>
            <a:r>
              <a:rPr lang="en-US" sz="1600" u="sng" dirty="0" smtClean="0">
                <a:latin typeface="Georgia" pitchFamily="18" charset="0"/>
              </a:rPr>
              <a:t>$1.5M</a:t>
            </a:r>
          </a:p>
          <a:p>
            <a:pPr marL="342900" lvl="1" indent="-171450" fontAlgn="auto">
              <a:lnSpc>
                <a:spcPct val="120000"/>
              </a:lnSpc>
              <a:spcAft>
                <a:spcPts val="0"/>
              </a:spcAft>
              <a:buFont typeface="Arial" pitchFamily="34" charset="0"/>
              <a:buChar char="•"/>
              <a:defRPr/>
            </a:pPr>
            <a:r>
              <a:rPr lang="en-US" sz="1600" i="1" dirty="0" smtClean="0">
                <a:latin typeface="Georgia" pitchFamily="18" charset="0"/>
              </a:rPr>
              <a:t>Excludes cost of added pipe</a:t>
            </a:r>
            <a:endParaRPr lang="en-US" sz="1600" i="1" dirty="0" smtClean="0">
              <a:latin typeface="Georgia" pitchFamily="18" charset="0"/>
            </a:endParaRPr>
          </a:p>
          <a:p>
            <a:pPr lvl="2" fontAlgn="auto">
              <a:lnSpc>
                <a:spcPct val="120000"/>
              </a:lnSpc>
              <a:spcAft>
                <a:spcPts val="0"/>
              </a:spcAft>
              <a:buFont typeface="Arial" pitchFamily="34" charset="0"/>
              <a:buChar char="•"/>
              <a:defRPr/>
            </a:pPr>
            <a:endParaRPr lang="en-US" sz="1600" dirty="0" smtClean="0">
              <a:latin typeface="Georgia" pitchFamily="18" charset="0"/>
            </a:endParaRPr>
          </a:p>
        </p:txBody>
      </p:sp>
      <p:sp>
        <p:nvSpPr>
          <p:cNvPr id="13" name="Rectangle 12"/>
          <p:cNvSpPr/>
          <p:nvPr/>
        </p:nvSpPr>
        <p:spPr>
          <a:xfrm>
            <a:off x="9525000" y="1828800"/>
            <a:ext cx="4343400" cy="3040832"/>
          </a:xfrm>
          <a:prstGeom prst="rect">
            <a:avLst/>
          </a:prstGeom>
        </p:spPr>
        <p:txBody>
          <a:bodyPr wrap="square">
            <a:spAutoFit/>
          </a:bodyPr>
          <a:lstStyle/>
          <a:p>
            <a:pPr>
              <a:lnSpc>
                <a:spcPct val="150000"/>
              </a:lnSpc>
            </a:pPr>
            <a:r>
              <a:rPr lang="en-US" sz="2000" b="1" dirty="0" smtClean="0">
                <a:latin typeface="Georgia" pitchFamily="18" charset="0"/>
              </a:rPr>
              <a:t>Duct Work Estimate</a:t>
            </a:r>
          </a:p>
          <a:p>
            <a:pPr marL="228600" indent="114300">
              <a:lnSpc>
                <a:spcPct val="110000"/>
              </a:lnSpc>
              <a:buFont typeface="Arial" pitchFamily="34" charset="0"/>
              <a:buChar char="•"/>
            </a:pPr>
            <a:r>
              <a:rPr lang="en-US" sz="1600" dirty="0" smtClean="0">
                <a:latin typeface="Georgia" pitchFamily="18" charset="0"/>
              </a:rPr>
              <a:t>Performed traditional takeoffs</a:t>
            </a:r>
          </a:p>
          <a:p>
            <a:pPr marL="228600" indent="114300">
              <a:lnSpc>
                <a:spcPct val="110000"/>
              </a:lnSpc>
              <a:buFont typeface="Arial" pitchFamily="34" charset="0"/>
              <a:buChar char="•"/>
            </a:pPr>
            <a:r>
              <a:rPr lang="en-US" sz="1600" dirty="0" smtClean="0">
                <a:latin typeface="Georgia" pitchFamily="18" charset="0"/>
              </a:rPr>
              <a:t>Used </a:t>
            </a:r>
            <a:r>
              <a:rPr lang="en-US" sz="1600" dirty="0" err="1" smtClean="0">
                <a:latin typeface="Georgia" pitchFamily="18" charset="0"/>
              </a:rPr>
              <a:t>DuctCalc</a:t>
            </a:r>
            <a:r>
              <a:rPr lang="en-US" sz="1600" dirty="0" smtClean="0">
                <a:latin typeface="Georgia" pitchFamily="18" charset="0"/>
              </a:rPr>
              <a:t> software for  estimates</a:t>
            </a:r>
            <a:endParaRPr lang="en-US" sz="1600" dirty="0" smtClean="0">
              <a:latin typeface="Georgia" pitchFamily="18" charset="0"/>
            </a:endParaRPr>
          </a:p>
          <a:p>
            <a:pPr marL="228600" indent="-228600">
              <a:lnSpc>
                <a:spcPct val="110000"/>
              </a:lnSpc>
            </a:pPr>
            <a:r>
              <a:rPr lang="en-US" sz="1600" dirty="0" smtClean="0">
                <a:latin typeface="Georgia" pitchFamily="18" charset="0"/>
              </a:rPr>
              <a:t>Tower</a:t>
            </a:r>
            <a:endParaRPr lang="en-US" sz="1600" dirty="0" smtClean="0">
              <a:latin typeface="Georgia" pitchFamily="18" charset="0"/>
            </a:endParaRPr>
          </a:p>
          <a:p>
            <a:pPr marL="228600" lvl="1" indent="114300" fontAlgn="auto">
              <a:lnSpc>
                <a:spcPct val="110000"/>
              </a:lnSpc>
              <a:spcAft>
                <a:spcPts val="0"/>
              </a:spcAft>
              <a:buFont typeface="Arial" pitchFamily="34" charset="0"/>
              <a:buChar char="•"/>
              <a:defRPr/>
            </a:pPr>
            <a:r>
              <a:rPr lang="en-US" sz="1600" dirty="0" smtClean="0">
                <a:latin typeface="Georgia" pitchFamily="18" charset="0"/>
              </a:rPr>
              <a:t>Supply duct savings=&gt; $125000 / 82%</a:t>
            </a:r>
            <a:endParaRPr lang="en-US" sz="1600" i="1" dirty="0" smtClean="0">
              <a:latin typeface="Georgia" pitchFamily="18" charset="0"/>
            </a:endParaRPr>
          </a:p>
          <a:p>
            <a:pPr marL="228600" indent="-228600">
              <a:lnSpc>
                <a:spcPct val="110000"/>
              </a:lnSpc>
            </a:pPr>
            <a:r>
              <a:rPr lang="en-US" sz="1600" dirty="0" smtClean="0">
                <a:latin typeface="Georgia" pitchFamily="18" charset="0"/>
              </a:rPr>
              <a:t>Historic</a:t>
            </a:r>
            <a:endParaRPr lang="en-US" sz="1600" dirty="0" smtClean="0">
              <a:latin typeface="Georgia" pitchFamily="18" charset="0"/>
            </a:endParaRPr>
          </a:p>
          <a:p>
            <a:pPr marL="228600" lvl="1" indent="114300" fontAlgn="auto">
              <a:lnSpc>
                <a:spcPct val="110000"/>
              </a:lnSpc>
              <a:spcAft>
                <a:spcPts val="0"/>
              </a:spcAft>
              <a:buFont typeface="Arial" pitchFamily="34" charset="0"/>
              <a:buChar char="•"/>
              <a:defRPr/>
            </a:pPr>
            <a:r>
              <a:rPr lang="en-US" sz="1600" dirty="0" smtClean="0">
                <a:latin typeface="Georgia" pitchFamily="18" charset="0"/>
              </a:rPr>
              <a:t>Supply duct savings=&gt; </a:t>
            </a:r>
            <a:r>
              <a:rPr lang="en-US" sz="1600" dirty="0" smtClean="0">
                <a:latin typeface="Georgia" pitchFamily="18" charset="0"/>
              </a:rPr>
              <a:t>$2210 </a:t>
            </a:r>
            <a:r>
              <a:rPr lang="en-US" sz="1600" dirty="0" smtClean="0">
                <a:latin typeface="Georgia" pitchFamily="18" charset="0"/>
              </a:rPr>
              <a:t>/ </a:t>
            </a:r>
            <a:r>
              <a:rPr lang="en-US" sz="1600" dirty="0" smtClean="0">
                <a:latin typeface="Georgia" pitchFamily="18" charset="0"/>
              </a:rPr>
              <a:t>73%</a:t>
            </a:r>
          </a:p>
          <a:p>
            <a:pPr marL="228600" indent="-228600">
              <a:lnSpc>
                <a:spcPct val="110000"/>
              </a:lnSpc>
            </a:pPr>
            <a:r>
              <a:rPr lang="en-US" sz="1600" dirty="0" smtClean="0">
                <a:latin typeface="Georgia" pitchFamily="18" charset="0"/>
              </a:rPr>
              <a:t>Historical Shaft</a:t>
            </a:r>
            <a:endParaRPr lang="en-US" sz="1600" dirty="0" smtClean="0">
              <a:latin typeface="Georgia" pitchFamily="18" charset="0"/>
            </a:endParaRPr>
          </a:p>
          <a:p>
            <a:pPr marL="228600" lvl="1" indent="114300" fontAlgn="auto">
              <a:lnSpc>
                <a:spcPct val="110000"/>
              </a:lnSpc>
              <a:spcAft>
                <a:spcPts val="0"/>
              </a:spcAft>
              <a:buFont typeface="Arial" pitchFamily="34" charset="0"/>
              <a:buChar char="•"/>
              <a:defRPr/>
            </a:pPr>
            <a:r>
              <a:rPr lang="en-US" sz="1600" dirty="0" smtClean="0">
                <a:latin typeface="Georgia" pitchFamily="18" charset="0"/>
              </a:rPr>
              <a:t>Supply duct savings=&gt; </a:t>
            </a:r>
            <a:r>
              <a:rPr lang="en-US" sz="1600" dirty="0" smtClean="0">
                <a:latin typeface="Georgia" pitchFamily="18" charset="0"/>
              </a:rPr>
              <a:t>$16177 </a:t>
            </a:r>
            <a:r>
              <a:rPr lang="en-US" sz="1600" dirty="0" smtClean="0">
                <a:latin typeface="Georgia" pitchFamily="18" charset="0"/>
              </a:rPr>
              <a:t>/ </a:t>
            </a:r>
            <a:r>
              <a:rPr lang="en-US" sz="1600" dirty="0" smtClean="0">
                <a:latin typeface="Georgia" pitchFamily="18" charset="0"/>
              </a:rPr>
              <a:t>85%</a:t>
            </a:r>
            <a:endParaRPr lang="en-US" sz="1600" dirty="0" smtClean="0">
              <a:latin typeface="Georgia" pitchFamily="18" charset="0"/>
            </a:endParaRPr>
          </a:p>
          <a:p>
            <a:pPr lvl="2" fontAlgn="auto">
              <a:lnSpc>
                <a:spcPct val="130000"/>
              </a:lnSpc>
              <a:spcAft>
                <a:spcPts val="0"/>
              </a:spcAft>
              <a:buFont typeface="Arial" pitchFamily="34" charset="0"/>
              <a:buChar char="•"/>
              <a:defRPr/>
            </a:pPr>
            <a:endParaRPr lang="en-US" sz="1600" dirty="0" smtClean="0">
              <a:latin typeface="Georgia" pitchFamily="18" charset="0"/>
            </a:endParaRPr>
          </a:p>
        </p:txBody>
      </p:sp>
      <p:pic>
        <p:nvPicPr>
          <p:cNvPr id="77826" name="Picture 2"/>
          <p:cNvPicPr>
            <a:picLocks noChangeAspect="1" noChangeArrowheads="1"/>
          </p:cNvPicPr>
          <p:nvPr/>
        </p:nvPicPr>
        <p:blipFill>
          <a:blip r:embed="rId4"/>
          <a:srcRect/>
          <a:stretch>
            <a:fillRect/>
          </a:stretch>
        </p:blipFill>
        <p:spPr bwMode="auto">
          <a:xfrm>
            <a:off x="13792200" y="1752600"/>
            <a:ext cx="4114800" cy="1962708"/>
          </a:xfrm>
          <a:prstGeom prst="rect">
            <a:avLst/>
          </a:prstGeom>
          <a:noFill/>
          <a:ln w="9525">
            <a:noFill/>
            <a:miter lim="800000"/>
            <a:headEnd/>
            <a:tailEnd/>
          </a:ln>
          <a:effectLst/>
        </p:spPr>
      </p:pic>
      <p:pic>
        <p:nvPicPr>
          <p:cNvPr id="77827" name="Picture 3"/>
          <p:cNvPicPr>
            <a:picLocks noChangeAspect="1" noChangeArrowheads="1"/>
          </p:cNvPicPr>
          <p:nvPr/>
        </p:nvPicPr>
        <p:blipFill>
          <a:blip r:embed="rId5"/>
          <a:srcRect/>
          <a:stretch>
            <a:fillRect/>
          </a:stretch>
        </p:blipFill>
        <p:spPr bwMode="auto">
          <a:xfrm>
            <a:off x="13794870" y="3810001"/>
            <a:ext cx="4114800" cy="2266485"/>
          </a:xfrm>
          <a:prstGeom prst="rect">
            <a:avLst/>
          </a:prstGeom>
          <a:noFill/>
          <a:ln w="9525">
            <a:noFill/>
            <a:miter lim="800000"/>
            <a:headEnd/>
            <a:tailEnd/>
          </a:ln>
          <a:effectLst/>
        </p:spPr>
      </p:pic>
      <p:pic>
        <p:nvPicPr>
          <p:cNvPr id="77828" name="Picture 4"/>
          <p:cNvPicPr>
            <a:picLocks noChangeAspect="1" noChangeArrowheads="1"/>
          </p:cNvPicPr>
          <p:nvPr/>
        </p:nvPicPr>
        <p:blipFill>
          <a:blip r:embed="rId6"/>
          <a:srcRect/>
          <a:stretch>
            <a:fillRect/>
          </a:stretch>
        </p:blipFill>
        <p:spPr bwMode="auto">
          <a:xfrm>
            <a:off x="9753600" y="4629150"/>
            <a:ext cx="3581400" cy="1734989"/>
          </a:xfrm>
          <a:prstGeom prst="rect">
            <a:avLst/>
          </a:prstGeom>
          <a:noFill/>
          <a:ln w="9525">
            <a:noFill/>
            <a:miter lim="800000"/>
            <a:headEnd/>
            <a:tailEnd/>
          </a:ln>
          <a:effectLst/>
        </p:spPr>
      </p:pic>
      <p:sp>
        <p:nvSpPr>
          <p:cNvPr id="20" name="Rectangle 19"/>
          <p:cNvSpPr/>
          <p:nvPr/>
        </p:nvSpPr>
        <p:spPr>
          <a:xfrm>
            <a:off x="15449550" y="1695450"/>
            <a:ext cx="990600" cy="295978"/>
          </a:xfrm>
          <a:prstGeom prst="rect">
            <a:avLst/>
          </a:prstGeom>
        </p:spPr>
        <p:txBody>
          <a:bodyPr wrap="square">
            <a:spAutoFit/>
          </a:bodyPr>
          <a:lstStyle/>
          <a:p>
            <a:pPr marL="228600" indent="-228600">
              <a:lnSpc>
                <a:spcPct val="110000"/>
              </a:lnSpc>
            </a:pPr>
            <a:r>
              <a:rPr lang="en-US" sz="1300" b="1" dirty="0" smtClean="0">
                <a:latin typeface="Georgia" pitchFamily="18" charset="0"/>
              </a:rPr>
              <a:t>Tower</a:t>
            </a:r>
            <a:endParaRPr lang="en-US" sz="1300" dirty="0" smtClean="0">
              <a:latin typeface="Georgia" pitchFamily="18" charset="0"/>
            </a:endParaRPr>
          </a:p>
        </p:txBody>
      </p:sp>
      <p:sp>
        <p:nvSpPr>
          <p:cNvPr id="22" name="Rectangle 21"/>
          <p:cNvSpPr/>
          <p:nvPr/>
        </p:nvSpPr>
        <p:spPr>
          <a:xfrm>
            <a:off x="15468600" y="3733800"/>
            <a:ext cx="990600" cy="295978"/>
          </a:xfrm>
          <a:prstGeom prst="rect">
            <a:avLst/>
          </a:prstGeom>
        </p:spPr>
        <p:txBody>
          <a:bodyPr wrap="square">
            <a:spAutoFit/>
          </a:bodyPr>
          <a:lstStyle/>
          <a:p>
            <a:pPr marL="228600" indent="-228600">
              <a:lnSpc>
                <a:spcPct val="110000"/>
              </a:lnSpc>
            </a:pPr>
            <a:r>
              <a:rPr lang="en-US" sz="1300" b="1" dirty="0" smtClean="0">
                <a:latin typeface="Georgia" pitchFamily="18" charset="0"/>
              </a:rPr>
              <a:t>Historic</a:t>
            </a:r>
            <a:endParaRPr lang="en-US" sz="1300" dirty="0" smtClean="0">
              <a:latin typeface="Georgia" pitchFamily="18" charset="0"/>
            </a:endParaRPr>
          </a:p>
        </p:txBody>
      </p:sp>
      <p:sp>
        <p:nvSpPr>
          <p:cNvPr id="26" name="Rectangle 25"/>
          <p:cNvSpPr/>
          <p:nvPr/>
        </p:nvSpPr>
        <p:spPr>
          <a:xfrm>
            <a:off x="11049000" y="4821090"/>
            <a:ext cx="990600" cy="295978"/>
          </a:xfrm>
          <a:prstGeom prst="rect">
            <a:avLst/>
          </a:prstGeom>
        </p:spPr>
        <p:txBody>
          <a:bodyPr wrap="square">
            <a:spAutoFit/>
          </a:bodyPr>
          <a:lstStyle/>
          <a:p>
            <a:pPr marL="228600" indent="-228600">
              <a:lnSpc>
                <a:spcPct val="110000"/>
              </a:lnSpc>
            </a:pPr>
            <a:r>
              <a:rPr lang="en-US" sz="1300" b="1" dirty="0" smtClean="0">
                <a:latin typeface="Georgia" pitchFamily="18" charset="0"/>
              </a:rPr>
              <a:t>Historic</a:t>
            </a:r>
            <a:endParaRPr lang="en-US" sz="1300" dirty="0" smtClean="0">
              <a:latin typeface="Georgia" pitchFamily="18" charset="0"/>
            </a:endParaRPr>
          </a:p>
        </p:txBody>
      </p:sp>
      <p:pic>
        <p:nvPicPr>
          <p:cNvPr id="77829" name="Picture 5"/>
          <p:cNvPicPr>
            <a:picLocks noChangeAspect="1" noChangeArrowheads="1"/>
          </p:cNvPicPr>
          <p:nvPr/>
        </p:nvPicPr>
        <p:blipFill>
          <a:blip r:embed="rId7"/>
          <a:srcRect/>
          <a:stretch>
            <a:fillRect/>
          </a:stretch>
        </p:blipFill>
        <p:spPr bwMode="auto">
          <a:xfrm>
            <a:off x="20116800" y="3200400"/>
            <a:ext cx="5953125" cy="2038350"/>
          </a:xfrm>
          <a:prstGeom prst="rect">
            <a:avLst/>
          </a:prstGeom>
          <a:noFill/>
          <a:ln w="9525">
            <a:noFill/>
            <a:miter lim="800000"/>
            <a:headEnd/>
            <a:tailEnd/>
          </a:ln>
          <a:effectLst/>
        </p:spPr>
      </p:pic>
      <p:sp>
        <p:nvSpPr>
          <p:cNvPr id="27" name="Rectangle 26"/>
          <p:cNvSpPr/>
          <p:nvPr/>
        </p:nvSpPr>
        <p:spPr>
          <a:xfrm>
            <a:off x="20116800" y="5334000"/>
            <a:ext cx="5867400" cy="776944"/>
          </a:xfrm>
          <a:prstGeom prst="rect">
            <a:avLst/>
          </a:prstGeom>
        </p:spPr>
        <p:txBody>
          <a:bodyPr wrap="square">
            <a:spAutoFit/>
          </a:bodyPr>
          <a:lstStyle/>
          <a:p>
            <a:pPr>
              <a:lnSpc>
                <a:spcPct val="150000"/>
              </a:lnSpc>
            </a:pPr>
            <a:r>
              <a:rPr lang="en-US" b="1" i="1" dirty="0" smtClean="0">
                <a:latin typeface="Georgia" pitchFamily="18" charset="0"/>
              </a:rPr>
              <a:t>Nearly Covers The Cost Of Basement Expansion</a:t>
            </a:r>
            <a:endParaRPr lang="en-US" b="1" i="1" dirty="0" smtClean="0">
              <a:latin typeface="Georgia" pitchFamily="18" charset="0"/>
            </a:endParaRPr>
          </a:p>
          <a:p>
            <a:pPr lvl="2" fontAlgn="auto">
              <a:lnSpc>
                <a:spcPct val="120000"/>
              </a:lnSpc>
              <a:spcAft>
                <a:spcPts val="0"/>
              </a:spcAft>
              <a:buFont typeface="Arial" pitchFamily="34" charset="0"/>
              <a:buChar char="•"/>
              <a:defRPr/>
            </a:pPr>
            <a:endParaRPr lang="en-US" sz="1600" dirty="0" smtClean="0">
              <a:latin typeface="Georgia" pitchFamily="18" charset="0"/>
            </a:endParaRPr>
          </a:p>
        </p:txBody>
      </p:sp>
      <p:sp>
        <p:nvSpPr>
          <p:cNvPr id="28" name="Right Arrow 27"/>
          <p:cNvSpPr/>
          <p:nvPr/>
        </p:nvSpPr>
        <p:spPr>
          <a:xfrm>
            <a:off x="336429" y="4232694"/>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a:t>
            </a:r>
            <a:r>
              <a:rPr lang="en-US" i="1" dirty="0" smtClean="0">
                <a:latin typeface="Georgia" pitchFamily="18" charset="0"/>
              </a:rPr>
              <a:t>Poor Working Climate</a:t>
            </a:r>
            <a:r>
              <a:rPr lang="en-US" dirty="0" smtClean="0">
                <a:latin typeface="Georgia" pitchFamily="18" charset="0"/>
              </a:rPr>
              <a:t>,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a:t>
            </a:r>
            <a:r>
              <a:rPr lang="en-US" sz="3400" dirty="0" smtClean="0">
                <a:solidFill>
                  <a:schemeClr val="bg2">
                    <a:lumMod val="60000"/>
                    <a:lumOff val="40000"/>
                  </a:schemeClr>
                </a:solidFill>
                <a:ea typeface="+mj-ea"/>
                <a:cs typeface="+mj-cs"/>
              </a:rPr>
              <a:t>Emotional Intelligence</a:t>
            </a:r>
            <a:endParaRPr lang="en-US" sz="3400" dirty="0" smtClean="0">
              <a:ea typeface="+mj-ea"/>
              <a:cs typeface="+mj-cs"/>
            </a:endParaRPr>
          </a:p>
        </p:txBody>
      </p:sp>
      <p:sp>
        <p:nvSpPr>
          <p:cNvPr id="30" name="Rectangle 29"/>
          <p:cNvSpPr/>
          <p:nvPr/>
        </p:nvSpPr>
        <p:spPr>
          <a:xfrm>
            <a:off x="9753600" y="1905000"/>
            <a:ext cx="3886200" cy="2215991"/>
          </a:xfrm>
          <a:prstGeom prst="rect">
            <a:avLst/>
          </a:prstGeom>
        </p:spPr>
        <p:txBody>
          <a:bodyPr wrap="square">
            <a:spAutoFit/>
          </a:bodyPr>
          <a:lstStyle/>
          <a:p>
            <a:pPr>
              <a:lnSpc>
                <a:spcPct val="150000"/>
              </a:lnSpc>
            </a:pPr>
            <a:r>
              <a:rPr lang="en-US" sz="2000" b="1" dirty="0" smtClean="0">
                <a:latin typeface="Georgia" pitchFamily="18" charset="0"/>
              </a:rPr>
              <a:t>Problem</a:t>
            </a:r>
          </a:p>
          <a:p>
            <a:pPr>
              <a:lnSpc>
                <a:spcPct val="150000"/>
              </a:lnSpc>
              <a:buFont typeface="Arial" pitchFamily="34" charset="0"/>
              <a:buChar char="•"/>
            </a:pPr>
            <a:r>
              <a:rPr lang="en-US" dirty="0" smtClean="0">
                <a:latin typeface="Georgia" pitchFamily="18" charset="0"/>
              </a:rPr>
              <a:t> Poor working climate</a:t>
            </a:r>
          </a:p>
          <a:p>
            <a:pPr>
              <a:lnSpc>
                <a:spcPct val="150000"/>
              </a:lnSpc>
              <a:buFont typeface="Arial" pitchFamily="34" charset="0"/>
              <a:buChar char="•"/>
            </a:pPr>
            <a:r>
              <a:rPr lang="en-US" dirty="0" smtClean="0">
                <a:latin typeface="Georgia" pitchFamily="18" charset="0"/>
              </a:rPr>
              <a:t> Constant frustration </a:t>
            </a:r>
          </a:p>
          <a:p>
            <a:pPr>
              <a:lnSpc>
                <a:spcPct val="150000"/>
              </a:lnSpc>
              <a:buFont typeface="Arial" pitchFamily="34" charset="0"/>
              <a:buChar char="•"/>
            </a:pPr>
            <a:r>
              <a:rPr lang="en-US" dirty="0" smtClean="0">
                <a:latin typeface="Georgia" pitchFamily="18" charset="0"/>
              </a:rPr>
              <a:t> High relationships</a:t>
            </a:r>
          </a:p>
          <a:p>
            <a:pPr>
              <a:lnSpc>
                <a:spcPct val="150000"/>
              </a:lnSpc>
              <a:buFont typeface="Arial" pitchFamily="34" charset="0"/>
              <a:buChar char="•"/>
            </a:pPr>
            <a:r>
              <a:rPr lang="en-US" dirty="0" smtClean="0">
                <a:latin typeface="Georgia" pitchFamily="18" charset="0"/>
              </a:rPr>
              <a:t> Conflicting personalities</a:t>
            </a:r>
          </a:p>
        </p:txBody>
      </p:sp>
      <p:sp>
        <p:nvSpPr>
          <p:cNvPr id="17" name="Right Arrow 16"/>
          <p:cNvSpPr/>
          <p:nvPr/>
        </p:nvSpPr>
        <p:spPr>
          <a:xfrm>
            <a:off x="304800" y="46482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6018" name="Picture 2" descr="http://images.clipartof.com/small/15707-Frustrated-Man-Blowing-His-Computers-Brains-Out-With-A-Gun-Clipart-Illustration.jpg"/>
          <p:cNvPicPr>
            <a:picLocks noChangeAspect="1" noChangeArrowheads="1"/>
          </p:cNvPicPr>
          <p:nvPr/>
        </p:nvPicPr>
        <p:blipFill>
          <a:blip r:embed="rId4"/>
          <a:srcRect/>
          <a:stretch>
            <a:fillRect/>
          </a:stretch>
        </p:blipFill>
        <p:spPr bwMode="auto">
          <a:xfrm>
            <a:off x="15163800" y="2057400"/>
            <a:ext cx="2057400" cy="2057400"/>
          </a:xfrm>
          <a:prstGeom prst="rect">
            <a:avLst/>
          </a:prstGeom>
          <a:ln>
            <a:noFill/>
          </a:ln>
          <a:effectLst>
            <a:softEdge rad="112500"/>
          </a:effectLst>
        </p:spPr>
      </p:pic>
      <p:pic>
        <p:nvPicPr>
          <p:cNvPr id="86020" name="Picture 4" descr="http://strategicconsultntax.com/Frustrated.jpg"/>
          <p:cNvPicPr>
            <a:picLocks noChangeAspect="1" noChangeArrowheads="1"/>
          </p:cNvPicPr>
          <p:nvPr/>
        </p:nvPicPr>
        <p:blipFill>
          <a:blip r:embed="rId5"/>
          <a:srcRect/>
          <a:stretch>
            <a:fillRect/>
          </a:stretch>
        </p:blipFill>
        <p:spPr bwMode="auto">
          <a:xfrm>
            <a:off x="12572999" y="2057400"/>
            <a:ext cx="2183267" cy="1828800"/>
          </a:xfrm>
          <a:prstGeom prst="rect">
            <a:avLst/>
          </a:prstGeom>
          <a:ln>
            <a:noFill/>
          </a:ln>
          <a:effectLst>
            <a:softEdge rad="112500"/>
          </a:effectLst>
        </p:spPr>
      </p:pic>
      <p:pic>
        <p:nvPicPr>
          <p:cNvPr id="86022" name="Picture 6" descr="http://static.flickr.com/78/198395695_7be99d29d8.jpg"/>
          <p:cNvPicPr>
            <a:picLocks noChangeAspect="1" noChangeArrowheads="1"/>
          </p:cNvPicPr>
          <p:nvPr/>
        </p:nvPicPr>
        <p:blipFill>
          <a:blip r:embed="rId6"/>
          <a:srcRect/>
          <a:stretch>
            <a:fillRect/>
          </a:stretch>
        </p:blipFill>
        <p:spPr bwMode="auto">
          <a:xfrm>
            <a:off x="13868400" y="4419600"/>
            <a:ext cx="2019300" cy="20193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a:t>
            </a:r>
            <a:r>
              <a:rPr lang="en-US" sz="3400" dirty="0" smtClean="0">
                <a:solidFill>
                  <a:schemeClr val="bg2">
                    <a:lumMod val="60000"/>
                    <a:lumOff val="40000"/>
                  </a:schemeClr>
                </a:solidFill>
                <a:ea typeface="+mj-ea"/>
                <a:cs typeface="+mj-cs"/>
              </a:rPr>
              <a:t>Emotional Intelligence</a:t>
            </a:r>
            <a:endParaRPr lang="en-US" sz="3400" dirty="0" smtClean="0">
              <a:ea typeface="+mj-ea"/>
              <a:cs typeface="+mj-cs"/>
            </a:endParaRPr>
          </a:p>
        </p:txBody>
      </p:sp>
      <p:pic>
        <p:nvPicPr>
          <p:cNvPr id="78850" name="Picture 2"/>
          <p:cNvPicPr>
            <a:picLocks noChangeAspect="1" noChangeArrowheads="1"/>
          </p:cNvPicPr>
          <p:nvPr/>
        </p:nvPicPr>
        <p:blipFill>
          <a:blip r:embed="rId4"/>
          <a:srcRect/>
          <a:stretch>
            <a:fillRect/>
          </a:stretch>
        </p:blipFill>
        <p:spPr bwMode="auto">
          <a:xfrm>
            <a:off x="10972800" y="2590800"/>
            <a:ext cx="5486400" cy="3657600"/>
          </a:xfrm>
          <a:prstGeom prst="rect">
            <a:avLst/>
          </a:prstGeom>
          <a:noFill/>
          <a:ln w="9525">
            <a:noFill/>
            <a:miter lim="800000"/>
            <a:headEnd/>
            <a:tailEnd/>
          </a:ln>
          <a:effectLst/>
        </p:spPr>
      </p:pic>
      <p:sp>
        <p:nvSpPr>
          <p:cNvPr id="13" name="Rectangle 12"/>
          <p:cNvSpPr/>
          <p:nvPr/>
        </p:nvSpPr>
        <p:spPr>
          <a:xfrm>
            <a:off x="12725400" y="6100743"/>
            <a:ext cx="2209800" cy="376257"/>
          </a:xfrm>
          <a:prstGeom prst="rect">
            <a:avLst/>
          </a:prstGeom>
        </p:spPr>
        <p:txBody>
          <a:bodyPr wrap="square">
            <a:spAutoFit/>
          </a:bodyPr>
          <a:lstStyle/>
          <a:p>
            <a:pPr>
              <a:lnSpc>
                <a:spcPct val="150000"/>
              </a:lnSpc>
            </a:pPr>
            <a:r>
              <a:rPr lang="en-US" sz="1400" b="1" dirty="0" smtClean="0">
                <a:latin typeface="Georgia" pitchFamily="18" charset="0"/>
              </a:rPr>
              <a:t>Core Competencies</a:t>
            </a:r>
            <a:endParaRPr lang="en-US" sz="2000" b="1" dirty="0" smtClean="0">
              <a:latin typeface="Georgia" pitchFamily="18" charset="0"/>
            </a:endParaRPr>
          </a:p>
        </p:txBody>
      </p:sp>
      <p:pic>
        <p:nvPicPr>
          <p:cNvPr id="78853" name="Picture 5"/>
          <p:cNvPicPr>
            <a:picLocks noChangeAspect="1" noChangeArrowheads="1"/>
          </p:cNvPicPr>
          <p:nvPr/>
        </p:nvPicPr>
        <p:blipFill>
          <a:blip r:embed="rId5"/>
          <a:srcRect/>
          <a:stretch>
            <a:fillRect/>
          </a:stretch>
        </p:blipFill>
        <p:spPr bwMode="auto">
          <a:xfrm>
            <a:off x="20453132" y="1752600"/>
            <a:ext cx="6477000" cy="4698696"/>
          </a:xfrm>
          <a:prstGeom prst="rect">
            <a:avLst/>
          </a:prstGeom>
          <a:noFill/>
          <a:ln w="9525">
            <a:noFill/>
            <a:miter lim="800000"/>
            <a:headEnd/>
            <a:tailEnd/>
          </a:ln>
          <a:effectLst/>
        </p:spPr>
      </p:pic>
      <p:sp>
        <p:nvSpPr>
          <p:cNvPr id="28" name="Rectangle 27"/>
          <p:cNvSpPr/>
          <p:nvPr/>
        </p:nvSpPr>
        <p:spPr>
          <a:xfrm>
            <a:off x="18427264" y="1949668"/>
            <a:ext cx="2895600" cy="3850285"/>
          </a:xfrm>
          <a:prstGeom prst="rect">
            <a:avLst/>
          </a:prstGeom>
        </p:spPr>
        <p:txBody>
          <a:bodyPr wrap="square">
            <a:spAutoFit/>
          </a:bodyPr>
          <a:lstStyle/>
          <a:p>
            <a:pPr>
              <a:lnSpc>
                <a:spcPct val="110000"/>
              </a:lnSpc>
            </a:pPr>
            <a:r>
              <a:rPr lang="en-US" sz="1700" b="1" dirty="0" smtClean="0">
                <a:latin typeface="Georgia" pitchFamily="18" charset="0"/>
              </a:rPr>
              <a:t>High</a:t>
            </a:r>
          </a:p>
          <a:p>
            <a:pPr marL="63500" indent="109538">
              <a:lnSpc>
                <a:spcPct val="110000"/>
              </a:lnSpc>
              <a:buFont typeface="Arial" pitchFamily="34" charset="0"/>
              <a:buChar char="•"/>
            </a:pPr>
            <a:r>
              <a:rPr lang="en-US" sz="1500" dirty="0" smtClean="0">
                <a:latin typeface="Georgia" pitchFamily="18" charset="0"/>
              </a:rPr>
              <a:t>Assertiveness</a:t>
            </a:r>
          </a:p>
          <a:p>
            <a:pPr marL="63500" indent="109538">
              <a:lnSpc>
                <a:spcPct val="110000"/>
              </a:lnSpc>
              <a:buFont typeface="Arial" pitchFamily="34" charset="0"/>
              <a:buChar char="•"/>
            </a:pPr>
            <a:r>
              <a:rPr lang="en-US" sz="1500" dirty="0" smtClean="0">
                <a:latin typeface="Georgia" pitchFamily="18" charset="0"/>
              </a:rPr>
              <a:t>Self-Regard</a:t>
            </a:r>
          </a:p>
          <a:p>
            <a:pPr marL="63500" indent="109538">
              <a:lnSpc>
                <a:spcPct val="110000"/>
              </a:lnSpc>
              <a:buFont typeface="Arial" pitchFamily="34" charset="0"/>
              <a:buChar char="•"/>
            </a:pPr>
            <a:r>
              <a:rPr lang="en-US" sz="1500" dirty="0" smtClean="0">
                <a:latin typeface="Georgia" pitchFamily="18" charset="0"/>
              </a:rPr>
              <a:t>Independence</a:t>
            </a:r>
          </a:p>
          <a:p>
            <a:pPr>
              <a:lnSpc>
                <a:spcPct val="110000"/>
              </a:lnSpc>
            </a:pPr>
            <a:r>
              <a:rPr lang="en-US" sz="1700" b="1" dirty="0" smtClean="0">
                <a:latin typeface="Georgia" pitchFamily="18" charset="0"/>
              </a:rPr>
              <a:t>Low</a:t>
            </a:r>
          </a:p>
          <a:p>
            <a:pPr marL="63500" indent="109538">
              <a:lnSpc>
                <a:spcPct val="110000"/>
              </a:lnSpc>
              <a:buFont typeface="Arial" pitchFamily="34" charset="0"/>
              <a:buChar char="•"/>
            </a:pPr>
            <a:r>
              <a:rPr lang="en-US" sz="1500" dirty="0" smtClean="0">
                <a:latin typeface="Georgia" pitchFamily="18" charset="0"/>
              </a:rPr>
              <a:t> Emotional </a:t>
            </a:r>
          </a:p>
          <a:p>
            <a:pPr marL="63500" indent="109538">
              <a:lnSpc>
                <a:spcPct val="110000"/>
              </a:lnSpc>
            </a:pPr>
            <a:r>
              <a:rPr lang="en-US" sz="1500" dirty="0" smtClean="0">
                <a:latin typeface="Georgia" pitchFamily="18" charset="0"/>
              </a:rPr>
              <a:t>Self-awareness</a:t>
            </a:r>
          </a:p>
          <a:p>
            <a:pPr marL="63500" indent="109538">
              <a:lnSpc>
                <a:spcPct val="110000"/>
              </a:lnSpc>
            </a:pPr>
            <a:r>
              <a:rPr lang="en-US" sz="700" dirty="0" smtClean="0">
                <a:latin typeface="Georgia" pitchFamily="18" charset="0"/>
              </a:rPr>
              <a:t>-</a:t>
            </a:r>
          </a:p>
          <a:p>
            <a:pPr marL="63500" indent="109538">
              <a:lnSpc>
                <a:spcPct val="110000"/>
              </a:lnSpc>
              <a:buFont typeface="Arial" pitchFamily="34" charset="0"/>
              <a:buChar char="•"/>
            </a:pPr>
            <a:r>
              <a:rPr lang="en-US" sz="1500" dirty="0" smtClean="0">
                <a:latin typeface="Georgia" pitchFamily="18" charset="0"/>
              </a:rPr>
              <a:t>Empathy</a:t>
            </a:r>
          </a:p>
          <a:p>
            <a:pPr marL="63500" indent="109538">
              <a:lnSpc>
                <a:spcPct val="110000"/>
              </a:lnSpc>
              <a:buFont typeface="Arial" pitchFamily="34" charset="0"/>
              <a:buChar char="•"/>
            </a:pPr>
            <a:r>
              <a:rPr lang="en-US" sz="1500" dirty="0" smtClean="0">
                <a:latin typeface="Georgia" pitchFamily="18" charset="0"/>
              </a:rPr>
              <a:t>Social Responsibility</a:t>
            </a:r>
          </a:p>
          <a:p>
            <a:pPr marL="63500" indent="109538">
              <a:lnSpc>
                <a:spcPct val="110000"/>
              </a:lnSpc>
              <a:buFont typeface="Arial" pitchFamily="34" charset="0"/>
              <a:buChar char="•"/>
            </a:pPr>
            <a:r>
              <a:rPr lang="en-US" sz="1500" dirty="0" smtClean="0">
                <a:latin typeface="Georgia" pitchFamily="18" charset="0"/>
              </a:rPr>
              <a:t>Interpersonal </a:t>
            </a:r>
          </a:p>
          <a:p>
            <a:pPr marL="63500" indent="109538">
              <a:lnSpc>
                <a:spcPct val="110000"/>
              </a:lnSpc>
            </a:pPr>
            <a:r>
              <a:rPr lang="en-US" sz="1500" dirty="0" smtClean="0">
                <a:latin typeface="Georgia" pitchFamily="18" charset="0"/>
              </a:rPr>
              <a:t>Relationship Skills</a:t>
            </a:r>
          </a:p>
          <a:p>
            <a:pPr>
              <a:lnSpc>
                <a:spcPct val="110000"/>
              </a:lnSpc>
            </a:pPr>
            <a:r>
              <a:rPr lang="en-US" sz="1600" b="1" dirty="0" smtClean="0">
                <a:latin typeface="Georgia" pitchFamily="18" charset="0"/>
              </a:rPr>
              <a:t>Chaos</a:t>
            </a:r>
            <a:endParaRPr lang="en-US" sz="1600" b="1" dirty="0" smtClean="0">
              <a:latin typeface="Georgia" pitchFamily="18" charset="0"/>
            </a:endParaRPr>
          </a:p>
          <a:p>
            <a:pPr marL="63500" indent="109538">
              <a:lnSpc>
                <a:spcPct val="110000"/>
              </a:lnSpc>
              <a:buFont typeface="Arial" pitchFamily="34" charset="0"/>
              <a:buChar char="•"/>
            </a:pPr>
            <a:r>
              <a:rPr lang="en-US" sz="1500" dirty="0" smtClean="0">
                <a:latin typeface="Georgia" pitchFamily="18" charset="0"/>
              </a:rPr>
              <a:t>High Stress </a:t>
            </a:r>
            <a:r>
              <a:rPr lang="en-US" sz="1500" dirty="0" err="1" smtClean="0">
                <a:latin typeface="Georgia" pitchFamily="18" charset="0"/>
              </a:rPr>
              <a:t>Tol</a:t>
            </a:r>
            <a:r>
              <a:rPr lang="en-US" sz="1500" dirty="0" smtClean="0">
                <a:latin typeface="Georgia" pitchFamily="18" charset="0"/>
              </a:rPr>
              <a:t>. </a:t>
            </a:r>
            <a:r>
              <a:rPr lang="en-US" sz="1500" dirty="0" err="1" smtClean="0">
                <a:latin typeface="Georgia" pitchFamily="18" charset="0"/>
              </a:rPr>
              <a:t>vs</a:t>
            </a:r>
            <a:endParaRPr lang="en-US" sz="1500" dirty="0" smtClean="0">
              <a:latin typeface="Georgia" pitchFamily="18" charset="0"/>
            </a:endParaRPr>
          </a:p>
          <a:p>
            <a:pPr marL="63500" indent="109538">
              <a:lnSpc>
                <a:spcPct val="110000"/>
              </a:lnSpc>
            </a:pPr>
            <a:r>
              <a:rPr lang="en-US" sz="1500" dirty="0" smtClean="0">
                <a:latin typeface="Georgia" pitchFamily="18" charset="0"/>
              </a:rPr>
              <a:t>Low Impulse Contr.</a:t>
            </a:r>
          </a:p>
        </p:txBody>
      </p:sp>
      <p:sp>
        <p:nvSpPr>
          <p:cNvPr id="29" name="Rectangle 28"/>
          <p:cNvSpPr/>
          <p:nvPr/>
        </p:nvSpPr>
        <p:spPr>
          <a:xfrm>
            <a:off x="20421600" y="6232634"/>
            <a:ext cx="6477000" cy="248979"/>
          </a:xfrm>
          <a:prstGeom prst="rect">
            <a:avLst/>
          </a:prstGeom>
        </p:spPr>
        <p:txBody>
          <a:bodyPr wrap="square">
            <a:spAutoFit/>
          </a:bodyPr>
          <a:lstStyle/>
          <a:p>
            <a:pPr algn="ctr">
              <a:lnSpc>
                <a:spcPct val="110000"/>
              </a:lnSpc>
            </a:pPr>
            <a:r>
              <a:rPr lang="en-US" sz="1000" b="1" dirty="0" smtClean="0">
                <a:latin typeface="Georgia" pitchFamily="18" charset="0"/>
              </a:rPr>
              <a:t>Courtesy of Brent Darnell</a:t>
            </a:r>
          </a:p>
        </p:txBody>
      </p:sp>
      <p:sp>
        <p:nvSpPr>
          <p:cNvPr id="30" name="Rectangle 29"/>
          <p:cNvSpPr/>
          <p:nvPr/>
        </p:nvSpPr>
        <p:spPr>
          <a:xfrm>
            <a:off x="9829800" y="1705302"/>
            <a:ext cx="7772400" cy="830997"/>
          </a:xfrm>
          <a:prstGeom prst="rect">
            <a:avLst/>
          </a:prstGeom>
        </p:spPr>
        <p:txBody>
          <a:bodyPr wrap="square">
            <a:spAutoFit/>
          </a:bodyPr>
          <a:lstStyle/>
          <a:p>
            <a:r>
              <a:rPr lang="en-US" sz="1600" b="1" i="1" dirty="0" smtClean="0">
                <a:latin typeface="Georgia" pitchFamily="18" charset="0"/>
              </a:rPr>
              <a:t>Emotional Intelligence </a:t>
            </a:r>
            <a:r>
              <a:rPr lang="en-US" sz="1600" i="1" dirty="0" smtClean="0">
                <a:latin typeface="Georgia" pitchFamily="18" charset="0"/>
              </a:rPr>
              <a:t>is the capacity to recognize one‘s feelings and those of others, for motivating ourselves, and managing our own emotions and emotions within our relationships.</a:t>
            </a:r>
            <a:endParaRPr lang="en-US" sz="1600" b="1" i="1" dirty="0" smtClean="0">
              <a:latin typeface="Georgia" pitchFamily="18" charset="0"/>
            </a:endParaRPr>
          </a:p>
        </p:txBody>
      </p:sp>
      <p:sp>
        <p:nvSpPr>
          <p:cNvPr id="17" name="Right Arrow 16"/>
          <p:cNvSpPr/>
          <p:nvPr/>
        </p:nvSpPr>
        <p:spPr>
          <a:xfrm>
            <a:off x="304800" y="46482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a:t>
            </a:r>
            <a:r>
              <a:rPr lang="en-US" i="1" dirty="0" smtClean="0">
                <a:latin typeface="Georgia" pitchFamily="18" charset="0"/>
              </a:rPr>
              <a:t>EQ Assessment</a:t>
            </a:r>
            <a:r>
              <a:rPr lang="en-US" dirty="0" smtClean="0">
                <a:latin typeface="Georgia" pitchFamily="18" charset="0"/>
              </a:rPr>
              <a: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a:t>
            </a:r>
            <a:r>
              <a:rPr lang="en-US" sz="3400" dirty="0" smtClean="0">
                <a:solidFill>
                  <a:schemeClr val="bg2">
                    <a:lumMod val="60000"/>
                    <a:lumOff val="40000"/>
                  </a:schemeClr>
                </a:solidFill>
                <a:ea typeface="+mj-ea"/>
                <a:cs typeface="+mj-cs"/>
              </a:rPr>
              <a:t>Emotional Intelligence</a:t>
            </a:r>
            <a:endParaRPr lang="en-US" sz="3400" dirty="0" smtClean="0">
              <a:ea typeface="+mj-ea"/>
              <a:cs typeface="+mj-cs"/>
            </a:endParaRPr>
          </a:p>
        </p:txBody>
      </p:sp>
      <p:sp>
        <p:nvSpPr>
          <p:cNvPr id="19" name="Rectangle 18"/>
          <p:cNvSpPr/>
          <p:nvPr/>
        </p:nvSpPr>
        <p:spPr>
          <a:xfrm>
            <a:off x="9753600" y="1828800"/>
            <a:ext cx="7924800" cy="497957"/>
          </a:xfrm>
          <a:prstGeom prst="rect">
            <a:avLst/>
          </a:prstGeom>
        </p:spPr>
        <p:txBody>
          <a:bodyPr wrap="square">
            <a:spAutoFit/>
          </a:bodyPr>
          <a:lstStyle/>
          <a:p>
            <a:pPr algn="ctr">
              <a:lnSpc>
                <a:spcPct val="150000"/>
              </a:lnSpc>
            </a:pPr>
            <a:r>
              <a:rPr lang="en-US" sz="2000" b="1" dirty="0" smtClean="0">
                <a:latin typeface="Georgia" pitchFamily="18" charset="0"/>
              </a:rPr>
              <a:t>Organizational Structure</a:t>
            </a:r>
            <a:endParaRPr lang="en-US" sz="2000" dirty="0" smtClean="0">
              <a:latin typeface="Georgia" pitchFamily="18" charset="0"/>
            </a:endParaRPr>
          </a:p>
        </p:txBody>
      </p:sp>
      <p:pic>
        <p:nvPicPr>
          <p:cNvPr id="78851" name="Picture 3"/>
          <p:cNvPicPr>
            <a:picLocks noChangeAspect="1" noChangeArrowheads="1"/>
          </p:cNvPicPr>
          <p:nvPr/>
        </p:nvPicPr>
        <p:blipFill>
          <a:blip r:embed="rId4"/>
          <a:srcRect/>
          <a:stretch>
            <a:fillRect/>
          </a:stretch>
        </p:blipFill>
        <p:spPr bwMode="auto">
          <a:xfrm>
            <a:off x="12236668" y="2406868"/>
            <a:ext cx="2987899" cy="3657600"/>
          </a:xfrm>
          <a:prstGeom prst="rect">
            <a:avLst/>
          </a:prstGeom>
          <a:noFill/>
          <a:ln w="9525">
            <a:noFill/>
            <a:miter lim="800000"/>
            <a:headEnd/>
            <a:tailEnd/>
          </a:ln>
          <a:effectLst/>
        </p:spPr>
      </p:pic>
      <p:pic>
        <p:nvPicPr>
          <p:cNvPr id="79874" name="Picture 2"/>
          <p:cNvPicPr>
            <a:picLocks noChangeAspect="1" noChangeArrowheads="1"/>
          </p:cNvPicPr>
          <p:nvPr/>
        </p:nvPicPr>
        <p:blipFill>
          <a:blip r:embed="rId5"/>
          <a:srcRect/>
          <a:stretch>
            <a:fillRect/>
          </a:stretch>
        </p:blipFill>
        <p:spPr bwMode="auto">
          <a:xfrm>
            <a:off x="20694868" y="1676400"/>
            <a:ext cx="6553200" cy="4751697"/>
          </a:xfrm>
          <a:prstGeom prst="rect">
            <a:avLst/>
          </a:prstGeom>
          <a:noFill/>
          <a:ln w="9525">
            <a:noFill/>
            <a:miter lim="800000"/>
            <a:headEnd/>
            <a:tailEnd/>
          </a:ln>
          <a:effectLst/>
        </p:spPr>
      </p:pic>
      <p:sp>
        <p:nvSpPr>
          <p:cNvPr id="17" name="Rectangle 16"/>
          <p:cNvSpPr/>
          <p:nvPr/>
        </p:nvSpPr>
        <p:spPr>
          <a:xfrm>
            <a:off x="18516600" y="2286000"/>
            <a:ext cx="2057400" cy="2502545"/>
          </a:xfrm>
          <a:prstGeom prst="rect">
            <a:avLst/>
          </a:prstGeom>
        </p:spPr>
        <p:txBody>
          <a:bodyPr wrap="square">
            <a:spAutoFit/>
          </a:bodyPr>
          <a:lstStyle/>
          <a:p>
            <a:pPr>
              <a:lnSpc>
                <a:spcPct val="130000"/>
              </a:lnSpc>
            </a:pPr>
            <a:r>
              <a:rPr lang="en-US" sz="1700" b="1" dirty="0" smtClean="0">
                <a:latin typeface="Georgia" pitchFamily="18" charset="0"/>
              </a:rPr>
              <a:t>Visual Feedback</a:t>
            </a:r>
          </a:p>
          <a:p>
            <a:pPr marL="63500" indent="109538">
              <a:lnSpc>
                <a:spcPct val="130000"/>
              </a:lnSpc>
              <a:buFont typeface="Arial" pitchFamily="34" charset="0"/>
              <a:buChar char="•"/>
            </a:pPr>
            <a:r>
              <a:rPr lang="en-US" sz="1500" dirty="0" smtClean="0">
                <a:latin typeface="Georgia" pitchFamily="18" charset="0"/>
              </a:rPr>
              <a:t>Very similar to standard CM profile</a:t>
            </a:r>
          </a:p>
          <a:p>
            <a:pPr marL="63500" indent="-63500">
              <a:lnSpc>
                <a:spcPct val="130000"/>
              </a:lnSpc>
            </a:pPr>
            <a:r>
              <a:rPr lang="en-US" sz="1500" b="1" dirty="0" smtClean="0">
                <a:latin typeface="Georgia" pitchFamily="18" charset="0"/>
              </a:rPr>
              <a:t>Low</a:t>
            </a:r>
            <a:r>
              <a:rPr lang="en-US" sz="1500" dirty="0" smtClean="0">
                <a:latin typeface="Georgia" pitchFamily="18" charset="0"/>
              </a:rPr>
              <a:t> </a:t>
            </a:r>
          </a:p>
          <a:p>
            <a:pPr marL="63500" indent="109538">
              <a:lnSpc>
                <a:spcPct val="130000"/>
              </a:lnSpc>
              <a:buFont typeface="Arial" pitchFamily="34" charset="0"/>
              <a:buChar char="•"/>
            </a:pPr>
            <a:r>
              <a:rPr lang="en-US" sz="1500" dirty="0" smtClean="0">
                <a:latin typeface="Georgia" pitchFamily="18" charset="0"/>
              </a:rPr>
              <a:t>Emotional Self-Awareness</a:t>
            </a:r>
          </a:p>
          <a:p>
            <a:pPr marL="63500" indent="109538">
              <a:lnSpc>
                <a:spcPct val="130000"/>
              </a:lnSpc>
              <a:buFont typeface="Arial" pitchFamily="34" charset="0"/>
              <a:buChar char="•"/>
            </a:pPr>
            <a:r>
              <a:rPr lang="en-US" sz="1500" dirty="0" smtClean="0">
                <a:latin typeface="Georgia" pitchFamily="18" charset="0"/>
              </a:rPr>
              <a:t>Stress Tolerance</a:t>
            </a:r>
          </a:p>
          <a:p>
            <a:pPr marL="63500" indent="109538">
              <a:lnSpc>
                <a:spcPct val="130000"/>
              </a:lnSpc>
              <a:buFont typeface="Arial" pitchFamily="34" charset="0"/>
              <a:buChar char="•"/>
            </a:pPr>
            <a:r>
              <a:rPr lang="en-US" sz="1500" dirty="0" smtClean="0">
                <a:latin typeface="Georgia" pitchFamily="18" charset="0"/>
              </a:rPr>
              <a:t>Happiness</a:t>
            </a:r>
          </a:p>
        </p:txBody>
      </p:sp>
      <p:sp>
        <p:nvSpPr>
          <p:cNvPr id="20" name="Right Arrow 19"/>
          <p:cNvSpPr/>
          <p:nvPr/>
        </p:nvSpPr>
        <p:spPr>
          <a:xfrm>
            <a:off x="304800" y="51054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a:t>
            </a:r>
            <a:r>
              <a:rPr lang="en-US" i="1" dirty="0" smtClean="0">
                <a:latin typeface="Georgia" pitchFamily="18" charset="0"/>
              </a:rPr>
              <a:t>EQ Assessment,   </a:t>
            </a:r>
            <a:r>
              <a:rPr lang="en-US" dirty="0" smtClean="0">
                <a:latin typeface="Georgia" pitchFamily="18" charset="0"/>
              </a:rPr>
              <a:t>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a:t>
            </a:r>
            <a:r>
              <a:rPr lang="en-US" sz="3400" dirty="0" smtClean="0">
                <a:solidFill>
                  <a:schemeClr val="bg2">
                    <a:lumMod val="60000"/>
                    <a:lumOff val="40000"/>
                  </a:schemeClr>
                </a:solidFill>
                <a:ea typeface="+mj-ea"/>
                <a:cs typeface="+mj-cs"/>
              </a:rPr>
              <a:t>Emotional Intelligence</a:t>
            </a:r>
            <a:endParaRPr lang="en-US" sz="3400" dirty="0" smtClean="0">
              <a:ea typeface="+mj-ea"/>
              <a:cs typeface="+mj-cs"/>
            </a:endParaRPr>
          </a:p>
        </p:txBody>
      </p:sp>
      <p:sp>
        <p:nvSpPr>
          <p:cNvPr id="19" name="Rectangle 18"/>
          <p:cNvSpPr/>
          <p:nvPr/>
        </p:nvSpPr>
        <p:spPr>
          <a:xfrm>
            <a:off x="9753600" y="1828800"/>
            <a:ext cx="7924800" cy="497957"/>
          </a:xfrm>
          <a:prstGeom prst="rect">
            <a:avLst/>
          </a:prstGeom>
        </p:spPr>
        <p:txBody>
          <a:bodyPr wrap="square">
            <a:spAutoFit/>
          </a:bodyPr>
          <a:lstStyle/>
          <a:p>
            <a:pPr algn="ctr">
              <a:lnSpc>
                <a:spcPct val="150000"/>
              </a:lnSpc>
            </a:pPr>
            <a:r>
              <a:rPr lang="en-US" sz="2000" b="1" dirty="0" smtClean="0">
                <a:latin typeface="Georgia" pitchFamily="18" charset="0"/>
              </a:rPr>
              <a:t>Organizational Structure</a:t>
            </a:r>
            <a:endParaRPr lang="en-US" sz="2000" dirty="0" smtClean="0">
              <a:latin typeface="Georgia" pitchFamily="18" charset="0"/>
            </a:endParaRPr>
          </a:p>
        </p:txBody>
      </p:sp>
      <p:sp>
        <p:nvSpPr>
          <p:cNvPr id="17" name="Rectangle 16"/>
          <p:cNvSpPr/>
          <p:nvPr/>
        </p:nvSpPr>
        <p:spPr>
          <a:xfrm>
            <a:off x="18516600" y="2286000"/>
            <a:ext cx="2057400" cy="2533001"/>
          </a:xfrm>
          <a:prstGeom prst="rect">
            <a:avLst/>
          </a:prstGeom>
        </p:spPr>
        <p:txBody>
          <a:bodyPr wrap="square">
            <a:spAutoFit/>
          </a:bodyPr>
          <a:lstStyle/>
          <a:p>
            <a:pPr>
              <a:lnSpc>
                <a:spcPct val="130000"/>
              </a:lnSpc>
            </a:pPr>
            <a:r>
              <a:rPr lang="en-US" sz="1700" b="1" dirty="0" smtClean="0">
                <a:latin typeface="Georgia" pitchFamily="18" charset="0"/>
              </a:rPr>
              <a:t>Visual Feedback</a:t>
            </a:r>
          </a:p>
          <a:p>
            <a:pPr marL="63500" indent="109538">
              <a:lnSpc>
                <a:spcPct val="130000"/>
              </a:lnSpc>
              <a:buFont typeface="Arial" pitchFamily="34" charset="0"/>
              <a:buChar char="•"/>
            </a:pPr>
            <a:r>
              <a:rPr lang="en-US" sz="1500" dirty="0" smtClean="0">
                <a:latin typeface="Georgia" pitchFamily="18" charset="0"/>
              </a:rPr>
              <a:t>Similar to standard CM profile</a:t>
            </a:r>
          </a:p>
          <a:p>
            <a:pPr marL="63500" indent="-63500">
              <a:lnSpc>
                <a:spcPct val="130000"/>
              </a:lnSpc>
            </a:pPr>
            <a:r>
              <a:rPr lang="en-US" sz="1500" b="1" dirty="0" smtClean="0">
                <a:latin typeface="Georgia" pitchFamily="18" charset="0"/>
              </a:rPr>
              <a:t>High</a:t>
            </a:r>
            <a:endParaRPr lang="en-US" sz="1500" dirty="0" smtClean="0">
              <a:latin typeface="Georgia" pitchFamily="18" charset="0"/>
            </a:endParaRPr>
          </a:p>
          <a:p>
            <a:pPr marL="63500" indent="109538">
              <a:lnSpc>
                <a:spcPct val="130000"/>
              </a:lnSpc>
              <a:buFont typeface="Arial" pitchFamily="34" charset="0"/>
              <a:buChar char="•"/>
            </a:pPr>
            <a:r>
              <a:rPr lang="en-US" sz="1500" dirty="0" smtClean="0">
                <a:latin typeface="Georgia" pitchFamily="18" charset="0"/>
              </a:rPr>
              <a:t>Emotional Self-Awareness</a:t>
            </a:r>
          </a:p>
          <a:p>
            <a:pPr marL="63500" indent="109538">
              <a:lnSpc>
                <a:spcPct val="130000"/>
              </a:lnSpc>
              <a:buFont typeface="Arial" pitchFamily="34" charset="0"/>
              <a:buChar char="•"/>
            </a:pPr>
            <a:r>
              <a:rPr lang="en-US" sz="1500" dirty="0" smtClean="0">
                <a:latin typeface="Georgia" pitchFamily="18" charset="0"/>
              </a:rPr>
              <a:t>Problem Solving</a:t>
            </a:r>
          </a:p>
          <a:p>
            <a:pPr marL="63500" indent="109538">
              <a:lnSpc>
                <a:spcPct val="130000"/>
              </a:lnSpc>
              <a:buFont typeface="Arial" pitchFamily="34" charset="0"/>
              <a:buChar char="•"/>
            </a:pPr>
            <a:r>
              <a:rPr lang="en-US" sz="1500" dirty="0" smtClean="0">
                <a:latin typeface="Georgia" pitchFamily="18" charset="0"/>
              </a:rPr>
              <a:t>Happiness</a:t>
            </a:r>
          </a:p>
        </p:txBody>
      </p:sp>
      <p:pic>
        <p:nvPicPr>
          <p:cNvPr id="80898" name="Picture 2"/>
          <p:cNvPicPr>
            <a:picLocks noChangeAspect="1" noChangeArrowheads="1"/>
          </p:cNvPicPr>
          <p:nvPr/>
        </p:nvPicPr>
        <p:blipFill>
          <a:blip r:embed="rId4"/>
          <a:srcRect/>
          <a:stretch>
            <a:fillRect/>
          </a:stretch>
        </p:blipFill>
        <p:spPr bwMode="auto">
          <a:xfrm>
            <a:off x="12236668" y="2362200"/>
            <a:ext cx="2970867" cy="3657600"/>
          </a:xfrm>
          <a:prstGeom prst="rect">
            <a:avLst/>
          </a:prstGeom>
          <a:noFill/>
          <a:ln w="9525">
            <a:noFill/>
            <a:miter lim="800000"/>
            <a:headEnd/>
            <a:tailEnd/>
          </a:ln>
          <a:effectLst/>
        </p:spPr>
      </p:pic>
      <p:pic>
        <p:nvPicPr>
          <p:cNvPr id="80899" name="Picture 3"/>
          <p:cNvPicPr>
            <a:picLocks noChangeAspect="1" noChangeArrowheads="1"/>
          </p:cNvPicPr>
          <p:nvPr/>
        </p:nvPicPr>
        <p:blipFill>
          <a:blip r:embed="rId5"/>
          <a:srcRect/>
          <a:stretch>
            <a:fillRect/>
          </a:stretch>
        </p:blipFill>
        <p:spPr bwMode="auto">
          <a:xfrm>
            <a:off x="20519801" y="1676399"/>
            <a:ext cx="6683599" cy="4848383"/>
          </a:xfrm>
          <a:prstGeom prst="rect">
            <a:avLst/>
          </a:prstGeom>
          <a:noFill/>
          <a:ln w="9525">
            <a:noFill/>
            <a:miter lim="800000"/>
            <a:headEnd/>
            <a:tailEnd/>
          </a:ln>
          <a:effectLst/>
        </p:spPr>
      </p:pic>
      <p:sp>
        <p:nvSpPr>
          <p:cNvPr id="20" name="Right Arrow 19"/>
          <p:cNvSpPr/>
          <p:nvPr/>
        </p:nvSpPr>
        <p:spPr>
          <a:xfrm>
            <a:off x="304800" y="51054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a:t>
            </a:r>
            <a:r>
              <a:rPr lang="en-US" i="1" dirty="0" smtClean="0">
                <a:latin typeface="Georgia" pitchFamily="18" charset="0"/>
              </a:rPr>
              <a:t>Office </a:t>
            </a:r>
            <a:r>
              <a:rPr lang="en-US" i="1" dirty="0" err="1" smtClean="0">
                <a:latin typeface="Georgia" pitchFamily="18" charset="0"/>
              </a:rPr>
              <a:t>vs</a:t>
            </a:r>
            <a:r>
              <a:rPr lang="en-US" i="1" dirty="0" smtClean="0">
                <a:latin typeface="Georgia" pitchFamily="18" charset="0"/>
              </a:rPr>
              <a:t> Field Dynamic     </a:t>
            </a:r>
            <a:endParaRPr lang="en-US" i="1"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a:t>
            </a:r>
            <a:r>
              <a:rPr lang="en-US" sz="3400" dirty="0" smtClean="0">
                <a:solidFill>
                  <a:schemeClr val="bg2">
                    <a:lumMod val="60000"/>
                    <a:lumOff val="40000"/>
                  </a:schemeClr>
                </a:solidFill>
                <a:ea typeface="+mj-ea"/>
                <a:cs typeface="+mj-cs"/>
              </a:rPr>
              <a:t>Emotional Intelligence</a:t>
            </a:r>
            <a:endParaRPr lang="en-US" sz="3400" dirty="0" smtClean="0">
              <a:ea typeface="+mj-ea"/>
              <a:cs typeface="+mj-cs"/>
            </a:endParaRPr>
          </a:p>
        </p:txBody>
      </p:sp>
      <p:sp>
        <p:nvSpPr>
          <p:cNvPr id="19" name="Rectangle 18"/>
          <p:cNvSpPr/>
          <p:nvPr/>
        </p:nvSpPr>
        <p:spPr>
          <a:xfrm>
            <a:off x="9485376" y="1671935"/>
            <a:ext cx="1828800" cy="437107"/>
          </a:xfrm>
          <a:prstGeom prst="rect">
            <a:avLst/>
          </a:prstGeom>
        </p:spPr>
        <p:txBody>
          <a:bodyPr wrap="square">
            <a:spAutoFit/>
          </a:bodyPr>
          <a:lstStyle/>
          <a:p>
            <a:pPr>
              <a:lnSpc>
                <a:spcPct val="150000"/>
              </a:lnSpc>
            </a:pPr>
            <a:r>
              <a:rPr lang="en-US" sz="1700" b="1" dirty="0" smtClean="0">
                <a:latin typeface="Georgia" pitchFamily="18" charset="0"/>
              </a:rPr>
              <a:t>Observations</a:t>
            </a:r>
            <a:endParaRPr lang="en-US" sz="1700" dirty="0" smtClean="0">
              <a:latin typeface="Georgia" pitchFamily="18" charset="0"/>
            </a:endParaRPr>
          </a:p>
        </p:txBody>
      </p:sp>
      <p:pic>
        <p:nvPicPr>
          <p:cNvPr id="81922" name="Picture 2"/>
          <p:cNvPicPr>
            <a:picLocks noChangeAspect="1" noChangeArrowheads="1"/>
          </p:cNvPicPr>
          <p:nvPr/>
        </p:nvPicPr>
        <p:blipFill>
          <a:blip r:embed="rId4" cstate="print"/>
          <a:srcRect t="2403" r="2222" b="2142"/>
          <a:stretch>
            <a:fillRect/>
          </a:stretch>
        </p:blipFill>
        <p:spPr bwMode="auto">
          <a:xfrm>
            <a:off x="19259876" y="1584960"/>
            <a:ext cx="7169332" cy="5074920"/>
          </a:xfrm>
          <a:prstGeom prst="rect">
            <a:avLst/>
          </a:prstGeom>
          <a:noFill/>
          <a:ln w="9525">
            <a:noFill/>
            <a:miter lim="800000"/>
            <a:headEnd/>
            <a:tailEnd/>
          </a:ln>
          <a:effectLst/>
        </p:spPr>
      </p:pic>
      <p:sp>
        <p:nvSpPr>
          <p:cNvPr id="16" name="Rectangle 15"/>
          <p:cNvSpPr/>
          <p:nvPr/>
        </p:nvSpPr>
        <p:spPr>
          <a:xfrm>
            <a:off x="9713976" y="2057400"/>
            <a:ext cx="4267200" cy="4542782"/>
          </a:xfrm>
          <a:prstGeom prst="rect">
            <a:avLst/>
          </a:prstGeom>
        </p:spPr>
        <p:txBody>
          <a:bodyPr wrap="square">
            <a:spAutoFit/>
          </a:bodyPr>
          <a:lstStyle/>
          <a:p>
            <a:pPr indent="109538" algn="ctr">
              <a:lnSpc>
                <a:spcPct val="110000"/>
              </a:lnSpc>
            </a:pPr>
            <a:r>
              <a:rPr lang="en-US" sz="1100" i="1" dirty="0" smtClean="0">
                <a:latin typeface="Georgia" pitchFamily="18" charset="0"/>
              </a:rPr>
              <a:t>NOTE: </a:t>
            </a:r>
            <a:r>
              <a:rPr lang="en-US" sz="1100" dirty="0" smtClean="0">
                <a:latin typeface="Georgia" pitchFamily="18" charset="0"/>
              </a:rPr>
              <a:t>Not statistically verifiable, absolute values</a:t>
            </a:r>
            <a:r>
              <a:rPr lang="en-US" sz="1200" dirty="0" smtClean="0">
                <a:latin typeface="Georgia" pitchFamily="18" charset="0"/>
              </a:rPr>
              <a:t> </a:t>
            </a:r>
          </a:p>
          <a:p>
            <a:pPr indent="109538">
              <a:lnSpc>
                <a:spcPct val="110000"/>
              </a:lnSpc>
              <a:buFont typeface="Arial" pitchFamily="34" charset="0"/>
              <a:buChar char="•"/>
            </a:pPr>
            <a:endParaRPr lang="en-US" sz="400" dirty="0" smtClean="0">
              <a:latin typeface="Georgia" pitchFamily="18" charset="0"/>
            </a:endParaRPr>
          </a:p>
          <a:p>
            <a:pPr indent="109538">
              <a:buFont typeface="Arial" pitchFamily="34" charset="0"/>
              <a:buChar char="•"/>
            </a:pPr>
            <a:r>
              <a:rPr lang="en-US" sz="1400" dirty="0" smtClean="0">
                <a:latin typeface="Georgia" pitchFamily="18" charset="0"/>
              </a:rPr>
              <a:t>Low stress tolerance &amp; impulse control </a:t>
            </a:r>
          </a:p>
          <a:p>
            <a:pPr indent="109538"/>
            <a:r>
              <a:rPr lang="en-US" sz="1400" dirty="0" smtClean="0">
                <a:latin typeface="Georgia" pitchFamily="18" charset="0"/>
              </a:rPr>
              <a:t>+ low optimism &amp; self-actualization</a:t>
            </a:r>
          </a:p>
          <a:p>
            <a:pPr indent="109538"/>
            <a:r>
              <a:rPr lang="en-US" sz="1400" dirty="0" smtClean="0">
                <a:latin typeface="Georgia" pitchFamily="18" charset="0"/>
              </a:rPr>
              <a:t> </a:t>
            </a:r>
            <a:r>
              <a:rPr lang="en-US" sz="1400" dirty="0" smtClean="0">
                <a:latin typeface="Georgia" pitchFamily="18" charset="0"/>
              </a:rPr>
              <a:t>=&gt;  </a:t>
            </a:r>
            <a:r>
              <a:rPr lang="en-US" sz="1400" b="1" dirty="0" smtClean="0">
                <a:latin typeface="Georgia" pitchFamily="18" charset="0"/>
              </a:rPr>
              <a:t>Burnout</a:t>
            </a:r>
            <a:r>
              <a:rPr lang="en-US" sz="1400" dirty="0" smtClean="0">
                <a:latin typeface="Georgia" pitchFamily="18" charset="0"/>
              </a:rPr>
              <a:t> profile</a:t>
            </a:r>
          </a:p>
          <a:p>
            <a:pPr indent="109538"/>
            <a:endParaRPr lang="en-US" sz="1400" dirty="0" smtClean="0">
              <a:latin typeface="Georgia" pitchFamily="18" charset="0"/>
            </a:endParaRPr>
          </a:p>
          <a:p>
            <a:pPr indent="109538">
              <a:buFont typeface="Arial" pitchFamily="34" charset="0"/>
              <a:buChar char="•"/>
            </a:pPr>
            <a:r>
              <a:rPr lang="en-US" sz="1400" dirty="0" smtClean="0">
                <a:latin typeface="Georgia" pitchFamily="18" charset="0"/>
              </a:rPr>
              <a:t>High self-regard, independence &amp; self-awareness,</a:t>
            </a:r>
          </a:p>
          <a:p>
            <a:pPr indent="109538"/>
            <a:r>
              <a:rPr lang="en-US" sz="1400" dirty="0" smtClean="0">
                <a:latin typeface="Georgia" pitchFamily="18" charset="0"/>
              </a:rPr>
              <a:t>+</a:t>
            </a:r>
            <a:r>
              <a:rPr lang="en-US" sz="1400" dirty="0" smtClean="0">
                <a:latin typeface="Georgia" pitchFamily="18" charset="0"/>
              </a:rPr>
              <a:t> low empathy &amp; interpersonal </a:t>
            </a:r>
            <a:r>
              <a:rPr lang="en-US" sz="1400" dirty="0" smtClean="0">
                <a:latin typeface="Georgia" pitchFamily="18" charset="0"/>
              </a:rPr>
              <a:t>relationship skills </a:t>
            </a:r>
            <a:r>
              <a:rPr lang="en-US" sz="1400" dirty="0" smtClean="0">
                <a:latin typeface="Georgia" pitchFamily="18" charset="0"/>
              </a:rPr>
              <a:t>   </a:t>
            </a:r>
          </a:p>
          <a:p>
            <a:pPr indent="109538"/>
            <a:r>
              <a:rPr lang="en-US" sz="1400" dirty="0" smtClean="0">
                <a:latin typeface="Georgia" pitchFamily="18" charset="0"/>
              </a:rPr>
              <a:t>=&gt;   </a:t>
            </a:r>
            <a:r>
              <a:rPr lang="en-US" sz="1400" b="1" dirty="0" smtClean="0">
                <a:latin typeface="Georgia" pitchFamily="18" charset="0"/>
              </a:rPr>
              <a:t>Dysfunctional</a:t>
            </a:r>
            <a:r>
              <a:rPr lang="en-US" sz="1400" dirty="0" smtClean="0">
                <a:latin typeface="Georgia" pitchFamily="18" charset="0"/>
              </a:rPr>
              <a:t> relationships</a:t>
            </a:r>
          </a:p>
          <a:p>
            <a:pPr indent="109538"/>
            <a:endParaRPr lang="en-US" sz="1400" dirty="0" smtClean="0">
              <a:latin typeface="Georgia" pitchFamily="18" charset="0"/>
            </a:endParaRPr>
          </a:p>
          <a:p>
            <a:pPr indent="109538"/>
            <a:r>
              <a:rPr lang="en-US" sz="1400" u="sng" dirty="0" smtClean="0">
                <a:latin typeface="Georgia" pitchFamily="18" charset="0"/>
              </a:rPr>
              <a:t>Office Team</a:t>
            </a:r>
          </a:p>
          <a:p>
            <a:pPr indent="109538">
              <a:buFont typeface="Arial" pitchFamily="34" charset="0"/>
              <a:buChar char="•"/>
            </a:pPr>
            <a:r>
              <a:rPr lang="en-US" sz="1400" dirty="0" smtClean="0">
                <a:latin typeface="Georgia" pitchFamily="18" charset="0"/>
              </a:rPr>
              <a:t>Empathy, self-awareness</a:t>
            </a:r>
            <a:r>
              <a:rPr lang="en-US" sz="1400" dirty="0" smtClean="0">
                <a:latin typeface="Georgia" pitchFamily="18" charset="0"/>
              </a:rPr>
              <a:t>, and happiness scores are considerably lower than </a:t>
            </a:r>
            <a:r>
              <a:rPr lang="en-US" sz="1400" dirty="0" smtClean="0">
                <a:latin typeface="Georgia" pitchFamily="18" charset="0"/>
              </a:rPr>
              <a:t>the field</a:t>
            </a:r>
          </a:p>
          <a:p>
            <a:pPr indent="109538"/>
            <a:r>
              <a:rPr lang="en-US" sz="1400" dirty="0" smtClean="0">
                <a:latin typeface="Georgia" pitchFamily="18" charset="0"/>
              </a:rPr>
              <a:t>=&gt;  Poor relationship skills </a:t>
            </a:r>
          </a:p>
          <a:p>
            <a:pPr indent="109538"/>
            <a:r>
              <a:rPr lang="en-US" sz="1400" dirty="0" smtClean="0">
                <a:latin typeface="Georgia" pitchFamily="18" charset="0"/>
              </a:rPr>
              <a:t>=&gt;  Strained</a:t>
            </a:r>
            <a:r>
              <a:rPr lang="en-US" sz="1400" dirty="0" smtClean="0">
                <a:latin typeface="Georgia" pitchFamily="18" charset="0"/>
              </a:rPr>
              <a:t>, frustrated and </a:t>
            </a:r>
            <a:r>
              <a:rPr lang="en-US" sz="1400" dirty="0" smtClean="0">
                <a:latin typeface="Georgia" pitchFamily="18" charset="0"/>
              </a:rPr>
              <a:t>tired</a:t>
            </a:r>
          </a:p>
          <a:p>
            <a:pPr indent="109538">
              <a:buFont typeface="Symbol"/>
              <a:buChar char="Þ"/>
            </a:pPr>
            <a:endParaRPr lang="en-US" sz="1400" dirty="0" smtClean="0">
              <a:latin typeface="Georgia" pitchFamily="18" charset="0"/>
            </a:endParaRPr>
          </a:p>
          <a:p>
            <a:pPr indent="109538">
              <a:lnSpc>
                <a:spcPct val="110000"/>
              </a:lnSpc>
              <a:buFont typeface="Arial" pitchFamily="34" charset="0"/>
              <a:buChar char="•"/>
            </a:pPr>
            <a:r>
              <a:rPr lang="en-US" sz="1400" dirty="0" smtClean="0">
                <a:latin typeface="Georgia" pitchFamily="18" charset="0"/>
              </a:rPr>
              <a:t>Low stress tolerance but </a:t>
            </a:r>
            <a:r>
              <a:rPr lang="en-US" sz="1400" dirty="0" smtClean="0">
                <a:latin typeface="Georgia" pitchFamily="18" charset="0"/>
              </a:rPr>
              <a:t>Field </a:t>
            </a:r>
            <a:r>
              <a:rPr lang="en-US" sz="1400" dirty="0" smtClean="0">
                <a:latin typeface="Georgia" pitchFamily="18" charset="0"/>
              </a:rPr>
              <a:t>has </a:t>
            </a:r>
            <a:r>
              <a:rPr lang="en-US" sz="1400" dirty="0" smtClean="0">
                <a:latin typeface="Georgia" pitchFamily="18" charset="0"/>
              </a:rPr>
              <a:t>higher </a:t>
            </a:r>
            <a:r>
              <a:rPr lang="en-US" sz="1400" dirty="0" smtClean="0">
                <a:latin typeface="Georgia" pitchFamily="18" charset="0"/>
              </a:rPr>
              <a:t>optimistic &amp; self-aware </a:t>
            </a:r>
          </a:p>
          <a:p>
            <a:pPr indent="109538">
              <a:lnSpc>
                <a:spcPct val="110000"/>
              </a:lnSpc>
            </a:pPr>
            <a:r>
              <a:rPr lang="en-US" sz="1400" dirty="0" smtClean="0">
                <a:latin typeface="Georgia" pitchFamily="18" charset="0"/>
              </a:rPr>
              <a:t>=&gt; </a:t>
            </a:r>
            <a:r>
              <a:rPr lang="en-US" sz="1400" dirty="0" smtClean="0">
                <a:latin typeface="Georgia" pitchFamily="18" charset="0"/>
              </a:rPr>
              <a:t>Handle stress </a:t>
            </a:r>
            <a:r>
              <a:rPr lang="en-US" sz="1400" dirty="0" smtClean="0">
                <a:latin typeface="Georgia" pitchFamily="18" charset="0"/>
              </a:rPr>
              <a:t>better</a:t>
            </a:r>
          </a:p>
          <a:p>
            <a:pPr indent="109538"/>
            <a:endParaRPr lang="en-US" sz="1400" dirty="0" smtClean="0">
              <a:latin typeface="Georgia" pitchFamily="18" charset="0"/>
            </a:endParaRPr>
          </a:p>
          <a:p>
            <a:pPr indent="109538">
              <a:lnSpc>
                <a:spcPct val="110000"/>
              </a:lnSpc>
            </a:pPr>
            <a:endParaRPr lang="en-US" sz="1400" dirty="0" smtClean="0">
              <a:latin typeface="Georgia" pitchFamily="18" charset="0"/>
            </a:endParaRPr>
          </a:p>
        </p:txBody>
      </p:sp>
      <p:sp>
        <p:nvSpPr>
          <p:cNvPr id="21" name="Rectangle 20"/>
          <p:cNvSpPr/>
          <p:nvPr/>
        </p:nvSpPr>
        <p:spPr>
          <a:xfrm>
            <a:off x="13968984" y="2336357"/>
            <a:ext cx="4114800" cy="3302443"/>
          </a:xfrm>
          <a:prstGeom prst="rect">
            <a:avLst/>
          </a:prstGeom>
        </p:spPr>
        <p:txBody>
          <a:bodyPr wrap="square">
            <a:spAutoFit/>
          </a:bodyPr>
          <a:lstStyle/>
          <a:p>
            <a:pPr indent="109538">
              <a:lnSpc>
                <a:spcPct val="110000"/>
              </a:lnSpc>
              <a:buFont typeface="Arial" pitchFamily="34" charset="0"/>
              <a:buChar char="•"/>
            </a:pPr>
            <a:r>
              <a:rPr lang="en-US" sz="1400" dirty="0" smtClean="0">
                <a:latin typeface="Georgia" pitchFamily="18" charset="0"/>
              </a:rPr>
              <a:t>EQ is a snapshot of </a:t>
            </a:r>
            <a:r>
              <a:rPr lang="en-US" sz="1400" dirty="0" smtClean="0">
                <a:latin typeface="Georgia" pitchFamily="18" charset="0"/>
              </a:rPr>
              <a:t>the </a:t>
            </a:r>
            <a:r>
              <a:rPr lang="en-US" sz="1400" dirty="0" smtClean="0">
                <a:latin typeface="Georgia" pitchFamily="18" charset="0"/>
              </a:rPr>
              <a:t>present,</a:t>
            </a:r>
          </a:p>
          <a:p>
            <a:pPr indent="109538">
              <a:lnSpc>
                <a:spcPct val="110000"/>
              </a:lnSpc>
            </a:pPr>
            <a:r>
              <a:rPr lang="en-US" sz="1400" dirty="0" smtClean="0">
                <a:latin typeface="Georgia" pitchFamily="18" charset="0"/>
              </a:rPr>
              <a:t>Reflection </a:t>
            </a:r>
            <a:r>
              <a:rPr lang="en-US" sz="1400" dirty="0" smtClean="0">
                <a:latin typeface="Georgia" pitchFamily="18" charset="0"/>
              </a:rPr>
              <a:t>of the </a:t>
            </a:r>
            <a:r>
              <a:rPr lang="en-US" sz="1400" dirty="0" smtClean="0">
                <a:latin typeface="Georgia" pitchFamily="18" charset="0"/>
              </a:rPr>
              <a:t>current project climate</a:t>
            </a:r>
          </a:p>
          <a:p>
            <a:pPr indent="109538">
              <a:buFont typeface="Arial" pitchFamily="34" charset="0"/>
              <a:buChar char="•"/>
            </a:pPr>
            <a:endParaRPr lang="en-US" sz="1400" dirty="0" smtClean="0">
              <a:latin typeface="Georgia" pitchFamily="18" charset="0"/>
            </a:endParaRPr>
          </a:p>
          <a:p>
            <a:pPr indent="109538">
              <a:buFont typeface="Arial" pitchFamily="34" charset="0"/>
              <a:buChar char="•"/>
            </a:pPr>
            <a:r>
              <a:rPr lang="en-US" sz="1400" dirty="0" smtClean="0">
                <a:latin typeface="Georgia" pitchFamily="18" charset="0"/>
              </a:rPr>
              <a:t>Strained </a:t>
            </a:r>
            <a:r>
              <a:rPr lang="en-US" sz="1400" dirty="0" smtClean="0">
                <a:latin typeface="Georgia" pitchFamily="18" charset="0"/>
              </a:rPr>
              <a:t>working relationships contrasted </a:t>
            </a:r>
            <a:r>
              <a:rPr lang="en-US" sz="1400" dirty="0" smtClean="0">
                <a:latin typeface="Georgia" pitchFamily="18" charset="0"/>
              </a:rPr>
              <a:t>w/ </a:t>
            </a:r>
            <a:r>
              <a:rPr lang="en-US" sz="1400" dirty="0" smtClean="0">
                <a:latin typeface="Georgia" pitchFamily="18" charset="0"/>
              </a:rPr>
              <a:t>proud workers      </a:t>
            </a:r>
          </a:p>
          <a:p>
            <a:pPr indent="109538"/>
            <a:r>
              <a:rPr lang="en-US" sz="1400" dirty="0" smtClean="0">
                <a:latin typeface="Georgia" pitchFamily="18" charset="0"/>
              </a:rPr>
              <a:t> =&gt;  Industry expects projects to be hard and troublesome</a:t>
            </a:r>
          </a:p>
          <a:p>
            <a:pPr indent="109538">
              <a:lnSpc>
                <a:spcPct val="110000"/>
              </a:lnSpc>
              <a:buFont typeface="Arial" pitchFamily="34" charset="0"/>
              <a:buChar char="•"/>
            </a:pPr>
            <a:endParaRPr lang="en-US" sz="1400" dirty="0" smtClean="0">
              <a:latin typeface="Georgia" pitchFamily="18" charset="0"/>
            </a:endParaRPr>
          </a:p>
          <a:p>
            <a:pPr indent="109538">
              <a:lnSpc>
                <a:spcPct val="110000"/>
              </a:lnSpc>
              <a:buFont typeface="Arial" pitchFamily="34" charset="0"/>
              <a:buChar char="•"/>
            </a:pPr>
            <a:r>
              <a:rPr lang="en-US" sz="1400" dirty="0" smtClean="0">
                <a:latin typeface="Georgia" pitchFamily="18" charset="0"/>
              </a:rPr>
              <a:t>Office bogged </a:t>
            </a:r>
            <a:r>
              <a:rPr lang="en-US" sz="1400" dirty="0" smtClean="0">
                <a:latin typeface="Georgia" pitchFamily="18" charset="0"/>
              </a:rPr>
              <a:t>down with </a:t>
            </a:r>
            <a:r>
              <a:rPr lang="en-US" sz="1400" dirty="0" err="1" smtClean="0">
                <a:latin typeface="Georgia" pitchFamily="18" charset="0"/>
              </a:rPr>
              <a:t>comms</a:t>
            </a:r>
            <a:r>
              <a:rPr lang="en-US" sz="1400" dirty="0" smtClean="0">
                <a:latin typeface="Georgia" pitchFamily="18" charset="0"/>
              </a:rPr>
              <a:t>/relationship </a:t>
            </a:r>
            <a:r>
              <a:rPr lang="en-US" sz="1400" dirty="0" smtClean="0">
                <a:latin typeface="Georgia" pitchFamily="18" charset="0"/>
              </a:rPr>
              <a:t>problems the project faces </a:t>
            </a:r>
            <a:r>
              <a:rPr lang="en-US" sz="1400" dirty="0" smtClean="0">
                <a:latin typeface="Georgia" pitchFamily="18" charset="0"/>
              </a:rPr>
              <a:t> + near completion</a:t>
            </a:r>
          </a:p>
          <a:p>
            <a:pPr indent="109538">
              <a:lnSpc>
                <a:spcPct val="110000"/>
              </a:lnSpc>
            </a:pPr>
            <a:r>
              <a:rPr lang="en-US" sz="1400" dirty="0" smtClean="0">
                <a:latin typeface="Georgia" pitchFamily="18" charset="0"/>
              </a:rPr>
              <a:t>=&gt;   Feel burnt out</a:t>
            </a:r>
          </a:p>
          <a:p>
            <a:pPr indent="109538">
              <a:lnSpc>
                <a:spcPct val="110000"/>
              </a:lnSpc>
              <a:buFont typeface="Symbol"/>
              <a:buChar char="Þ"/>
            </a:pPr>
            <a:endParaRPr lang="en-US" sz="1400" dirty="0" smtClean="0">
              <a:latin typeface="Georgia" pitchFamily="18" charset="0"/>
            </a:endParaRPr>
          </a:p>
          <a:p>
            <a:pPr indent="109538">
              <a:lnSpc>
                <a:spcPct val="110000"/>
              </a:lnSpc>
              <a:buFont typeface="Arial" pitchFamily="34" charset="0"/>
              <a:buChar char="•"/>
            </a:pPr>
            <a:r>
              <a:rPr lang="en-US" sz="1400" dirty="0" smtClean="0">
                <a:latin typeface="Georgia" pitchFamily="18" charset="0"/>
              </a:rPr>
              <a:t>Field feels like ‘thrown </a:t>
            </a:r>
            <a:r>
              <a:rPr lang="en-US" sz="1400" dirty="0" smtClean="0">
                <a:latin typeface="Georgia" pitchFamily="18" charset="0"/>
              </a:rPr>
              <a:t>to the </a:t>
            </a:r>
            <a:r>
              <a:rPr lang="en-US" sz="1400" dirty="0" smtClean="0">
                <a:latin typeface="Georgia" pitchFamily="18" charset="0"/>
              </a:rPr>
              <a:t>wolves’,</a:t>
            </a:r>
          </a:p>
          <a:p>
            <a:pPr indent="109538">
              <a:lnSpc>
                <a:spcPct val="110000"/>
              </a:lnSpc>
            </a:pPr>
            <a:r>
              <a:rPr lang="en-US" sz="1400" dirty="0" smtClean="0">
                <a:latin typeface="Georgia" pitchFamily="18" charset="0"/>
              </a:rPr>
              <a:t>challenging </a:t>
            </a:r>
            <a:r>
              <a:rPr lang="en-US" sz="1400" dirty="0" err="1" smtClean="0">
                <a:latin typeface="Georgia" pitchFamily="18" charset="0"/>
              </a:rPr>
              <a:t>proj</a:t>
            </a:r>
            <a:r>
              <a:rPr lang="en-US" sz="1400" dirty="0" smtClean="0">
                <a:latin typeface="Georgia" pitchFamily="18" charset="0"/>
              </a:rPr>
              <a:t> </a:t>
            </a:r>
            <a:r>
              <a:rPr lang="en-US" sz="1400" dirty="0" smtClean="0">
                <a:latin typeface="Georgia" pitchFamily="18" charset="0"/>
              </a:rPr>
              <a:t>with </a:t>
            </a:r>
            <a:r>
              <a:rPr lang="en-US" sz="1400" dirty="0" err="1" smtClean="0">
                <a:latin typeface="Georgia" pitchFamily="18" charset="0"/>
              </a:rPr>
              <a:t>limtd</a:t>
            </a:r>
            <a:r>
              <a:rPr lang="en-US" sz="1400" dirty="0" smtClean="0">
                <a:latin typeface="Georgia" pitchFamily="18" charset="0"/>
              </a:rPr>
              <a:t> info </a:t>
            </a:r>
            <a:r>
              <a:rPr lang="en-US" sz="1400" dirty="0" smtClean="0">
                <a:latin typeface="Georgia" pitchFamily="18" charset="0"/>
              </a:rPr>
              <a:t>and bad </a:t>
            </a:r>
            <a:r>
              <a:rPr lang="en-US" sz="1400" dirty="0" smtClean="0">
                <a:latin typeface="Georgia" pitchFamily="18" charset="0"/>
              </a:rPr>
              <a:t> </a:t>
            </a:r>
            <a:r>
              <a:rPr lang="en-US" sz="1400" dirty="0" err="1" smtClean="0">
                <a:latin typeface="Georgia" pitchFamily="18" charset="0"/>
              </a:rPr>
              <a:t>comms</a:t>
            </a:r>
            <a:endParaRPr lang="en-US" sz="1400" dirty="0" smtClean="0">
              <a:latin typeface="Georgia" pitchFamily="18" charset="0"/>
            </a:endParaRPr>
          </a:p>
        </p:txBody>
      </p:sp>
      <p:sp>
        <p:nvSpPr>
          <p:cNvPr id="22" name="Rectangle 21"/>
          <p:cNvSpPr/>
          <p:nvPr/>
        </p:nvSpPr>
        <p:spPr>
          <a:xfrm>
            <a:off x="13740384" y="1671935"/>
            <a:ext cx="3124200" cy="484748"/>
          </a:xfrm>
          <a:prstGeom prst="rect">
            <a:avLst/>
          </a:prstGeom>
        </p:spPr>
        <p:txBody>
          <a:bodyPr wrap="square">
            <a:spAutoFit/>
          </a:bodyPr>
          <a:lstStyle/>
          <a:p>
            <a:pPr>
              <a:lnSpc>
                <a:spcPct val="150000"/>
              </a:lnSpc>
            </a:pPr>
            <a:r>
              <a:rPr lang="en-US" sz="1700" b="1" dirty="0" smtClean="0">
                <a:latin typeface="Georgia" pitchFamily="18" charset="0"/>
              </a:rPr>
              <a:t>Field vs. Office Dynamic</a:t>
            </a:r>
            <a:endParaRPr lang="en-US" sz="1700" dirty="0" smtClean="0">
              <a:latin typeface="Georgia" pitchFamily="18" charset="0"/>
            </a:endParaRPr>
          </a:p>
        </p:txBody>
      </p:sp>
      <p:sp>
        <p:nvSpPr>
          <p:cNvPr id="24" name="Right Arrow 23"/>
          <p:cNvSpPr/>
          <p:nvPr/>
        </p:nvSpPr>
        <p:spPr>
          <a:xfrm>
            <a:off x="304800" y="51054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4"/>
          <p:cNvPicPr>
            <a:picLocks noChangeArrowheads="1"/>
          </p:cNvPicPr>
          <p:nvPr/>
        </p:nvPicPr>
        <p:blipFill>
          <a:blip r:embed="rId2">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13" name="Picture 4"/>
          <p:cNvPicPr>
            <a:picLocks noChangeArrowheads="1"/>
          </p:cNvPicPr>
          <p:nvPr/>
        </p:nvPicPr>
        <p:blipFill>
          <a:blip r:embed="rId2">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pic>
        <p:nvPicPr>
          <p:cNvPr id="15" name="Picture 14" descr="1199F Corner View.jpeg"/>
          <p:cNvPicPr>
            <a:picLocks noChangeAspect="1"/>
          </p:cNvPicPr>
          <p:nvPr/>
        </p:nvPicPr>
        <p:blipFill>
          <a:blip r:embed="rId2"/>
          <a:srcRect l="-2708" t="6513" r="7912" b="-1568"/>
          <a:stretch>
            <a:fillRect/>
          </a:stretch>
        </p:blipFill>
        <p:spPr>
          <a:xfrm>
            <a:off x="8915400" y="1585680"/>
            <a:ext cx="5334000" cy="5348520"/>
          </a:xfrm>
          <a:prstGeom prst="rect">
            <a:avLst/>
          </a:prstGeom>
          <a:ln>
            <a:noFill/>
          </a:ln>
          <a:effectLst>
            <a:softEdge rad="63500"/>
          </a:effectLst>
        </p:spPr>
      </p:pic>
      <p:sp>
        <p:nvSpPr>
          <p:cNvPr id="19" name="Rectangle 18"/>
          <p:cNvSpPr/>
          <p:nvPr/>
        </p:nvSpPr>
        <p:spPr>
          <a:xfrm>
            <a:off x="14401800" y="1776663"/>
            <a:ext cx="2024913" cy="400110"/>
          </a:xfrm>
          <a:prstGeom prst="rect">
            <a:avLst/>
          </a:prstGeom>
        </p:spPr>
        <p:txBody>
          <a:bodyPr wrap="none">
            <a:spAutoFit/>
          </a:bodyPr>
          <a:lstStyle/>
          <a:p>
            <a:r>
              <a:rPr kumimoji="1" lang="en-US" sz="2000" b="1" kern="0" dirty="0" smtClean="0">
                <a:solidFill>
                  <a:prstClr val="black"/>
                </a:solidFill>
                <a:latin typeface="Georgia" pitchFamily="18" charset="0"/>
              </a:rPr>
              <a:t>Major Players</a:t>
            </a:r>
            <a:endParaRPr lang="en-US" b="1" dirty="0"/>
          </a:p>
        </p:txBody>
      </p:sp>
      <p:sp>
        <p:nvSpPr>
          <p:cNvPr id="2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18" name="Content Placeholder 4"/>
          <p:cNvSpPr txBox="1">
            <a:spLocks/>
          </p:cNvSpPr>
          <p:nvPr/>
        </p:nvSpPr>
        <p:spPr>
          <a:xfrm>
            <a:off x="14630400" y="2228850"/>
            <a:ext cx="3810000" cy="3886200"/>
          </a:xfrm>
          <a:prstGeom prst="rect">
            <a:avLst/>
          </a:prstGeom>
        </p:spPr>
        <p:txBody>
          <a:bodyPr rtlCol="0">
            <a:normAutofit/>
          </a:bodyPr>
          <a:lstStyle/>
          <a:p>
            <a:pPr marL="342900" lvl="0" indent="-342900" fontAlgn="auto">
              <a:spcBef>
                <a:spcPct val="20000"/>
              </a:spcBef>
              <a:spcAft>
                <a:spcPts val="0"/>
              </a:spcAft>
              <a:buClr>
                <a:schemeClr val="tx1"/>
              </a:buClr>
              <a:defRPr/>
            </a:pPr>
            <a:r>
              <a:rPr kumimoji="1" lang="en-US" sz="2000" kern="0" dirty="0" smtClean="0">
                <a:latin typeface="Georgia" pitchFamily="18" charset="0"/>
              </a:rPr>
              <a:t>Owner</a:t>
            </a:r>
            <a:endParaRPr kumimoji="1" lang="en-US" sz="2000" i="0" u="none" strike="noStrike" kern="0" cap="none" spc="0" normalizeH="0" baseline="0" noProof="0" dirty="0" smtClean="0">
              <a:ln>
                <a:noFill/>
              </a:ln>
              <a:effectLst/>
              <a:uLnTx/>
              <a:uFillTx/>
              <a:latin typeface="Georgia" pitchFamily="18" charset="0"/>
            </a:endParaRPr>
          </a:p>
          <a:p>
            <a:pPr marL="742950"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kumimoji="1" lang="en-US" sz="2000" i="0" u="none" strike="noStrike" kern="0" cap="none" spc="0" normalizeH="0" baseline="0" noProof="0" dirty="0" smtClean="0">
                <a:ln>
                  <a:noFill/>
                </a:ln>
                <a:effectLst/>
                <a:uLnTx/>
                <a:uFillTx/>
                <a:latin typeface="Georgia" pitchFamily="18" charset="0"/>
              </a:rPr>
              <a:t>Douglas</a:t>
            </a:r>
            <a:r>
              <a:rPr kumimoji="1" lang="en-US" sz="2000" i="0" u="none" strike="noStrike" kern="0" cap="none" spc="0" normalizeH="0" noProof="0" dirty="0" smtClean="0">
                <a:ln>
                  <a:noFill/>
                </a:ln>
                <a:effectLst/>
                <a:uLnTx/>
                <a:uFillTx/>
                <a:latin typeface="Georgia" pitchFamily="18" charset="0"/>
              </a:rPr>
              <a:t> Development</a:t>
            </a:r>
            <a:endParaRPr kumimoji="1" lang="en-US" sz="2000" i="0" u="none" strike="noStrike" kern="0" cap="none" spc="0" normalizeH="0" baseline="0" noProof="0" dirty="0" smtClean="0">
              <a:ln>
                <a:noFill/>
              </a:ln>
              <a:effectLst/>
              <a:uLnTx/>
              <a:uFillTx/>
              <a:latin typeface="Georgia" pitchFamily="18" charset="0"/>
            </a:endParaRPr>
          </a:p>
          <a:p>
            <a:pPr marL="342900" lvl="0" indent="-342900" fontAlgn="auto">
              <a:spcBef>
                <a:spcPct val="20000"/>
              </a:spcBef>
              <a:spcAft>
                <a:spcPts val="0"/>
              </a:spcAft>
              <a:buClr>
                <a:schemeClr val="tx1"/>
              </a:buClr>
              <a:defRPr/>
            </a:pPr>
            <a:r>
              <a:rPr kumimoji="1" lang="en-US" sz="2000" kern="0" dirty="0" smtClean="0">
                <a:latin typeface="Georgia" pitchFamily="18" charset="0"/>
              </a:rPr>
              <a:t>Architects</a:t>
            </a:r>
          </a:p>
          <a:p>
            <a:pPr marL="742950" lvl="1" indent="-285750" fontAlgn="auto">
              <a:spcBef>
                <a:spcPct val="20000"/>
              </a:spcBef>
              <a:spcAft>
                <a:spcPts val="0"/>
              </a:spcAft>
              <a:buClr>
                <a:schemeClr val="tx2">
                  <a:shade val="75000"/>
                </a:schemeClr>
              </a:buClr>
              <a:buSzPct val="85000"/>
              <a:buFont typeface="Arial" pitchFamily="34" charset="0"/>
              <a:buChar char="•"/>
              <a:defRPr/>
            </a:pPr>
            <a:r>
              <a:rPr kumimoji="1" lang="en-US" sz="2000" kern="0" dirty="0" smtClean="0">
                <a:latin typeface="Georgia" pitchFamily="18" charset="0"/>
              </a:rPr>
              <a:t>Pei Cobb Freed</a:t>
            </a:r>
          </a:p>
          <a:p>
            <a:pPr marL="742950" lvl="1" indent="-285750" fontAlgn="auto">
              <a:spcBef>
                <a:spcPct val="20000"/>
              </a:spcBef>
              <a:spcAft>
                <a:spcPts val="0"/>
              </a:spcAft>
              <a:buClr>
                <a:schemeClr val="tx2">
                  <a:shade val="75000"/>
                </a:schemeClr>
              </a:buClr>
              <a:buSzPct val="85000"/>
              <a:buFont typeface="Arial" pitchFamily="34" charset="0"/>
              <a:buChar char="•"/>
              <a:defRPr/>
            </a:pPr>
            <a:r>
              <a:rPr kumimoji="1" lang="en-US" sz="2000" kern="0" dirty="0" smtClean="0">
                <a:latin typeface="Georgia" pitchFamily="18" charset="0"/>
              </a:rPr>
              <a:t>Shalom </a:t>
            </a:r>
            <a:r>
              <a:rPr kumimoji="1" lang="en-US" sz="2000" kern="0" dirty="0" err="1" smtClean="0">
                <a:latin typeface="Georgia" pitchFamily="18" charset="0"/>
              </a:rPr>
              <a:t>Baranes</a:t>
            </a:r>
            <a:r>
              <a:rPr kumimoji="1" lang="en-US" sz="2000" kern="0" dirty="0" smtClean="0">
                <a:latin typeface="Georgia" pitchFamily="18" charset="0"/>
              </a:rPr>
              <a:t> </a:t>
            </a:r>
          </a:p>
          <a:p>
            <a:pPr marL="742950" lvl="1" indent="-285750" fontAlgn="auto">
              <a:spcBef>
                <a:spcPct val="20000"/>
              </a:spcBef>
              <a:spcAft>
                <a:spcPts val="0"/>
              </a:spcAft>
              <a:buClr>
                <a:schemeClr val="tx2">
                  <a:shade val="75000"/>
                </a:schemeClr>
              </a:buClr>
              <a:buSzPct val="85000"/>
              <a:buFont typeface="Arial" pitchFamily="34" charset="0"/>
              <a:buChar char="•"/>
              <a:defRPr/>
            </a:pPr>
            <a:r>
              <a:rPr kumimoji="1" lang="en-US" sz="2000" kern="0" dirty="0" smtClean="0">
                <a:latin typeface="Georgia" pitchFamily="18" charset="0"/>
              </a:rPr>
              <a:t>HKS, PC</a:t>
            </a:r>
          </a:p>
          <a:p>
            <a:pPr marL="342900" lvl="0" indent="-342900" fontAlgn="auto">
              <a:spcBef>
                <a:spcPct val="20000"/>
              </a:spcBef>
              <a:spcAft>
                <a:spcPts val="0"/>
              </a:spcAft>
              <a:buClr>
                <a:schemeClr val="tx1"/>
              </a:buClr>
              <a:defRPr/>
            </a:pPr>
            <a:r>
              <a:rPr kumimoji="1" lang="en-US" sz="2000" kern="0" dirty="0" smtClean="0">
                <a:latin typeface="Georgia" pitchFamily="18" charset="0"/>
              </a:rPr>
              <a:t>Construction Manager</a:t>
            </a:r>
            <a:endParaRPr kumimoji="1" lang="en-US" sz="2000" kern="0" dirty="0" smtClean="0">
              <a:latin typeface="Georgia" pitchFamily="18" charset="0"/>
            </a:endParaRPr>
          </a:p>
          <a:p>
            <a:pPr marL="742950" lvl="1" indent="-285750" fontAlgn="auto">
              <a:spcBef>
                <a:spcPct val="20000"/>
              </a:spcBef>
              <a:spcAft>
                <a:spcPts val="0"/>
              </a:spcAft>
              <a:buClr>
                <a:schemeClr val="tx2">
                  <a:shade val="75000"/>
                </a:schemeClr>
              </a:buClr>
              <a:buSzPct val="85000"/>
              <a:buFont typeface="Arial" pitchFamily="34" charset="0"/>
              <a:buChar char="•"/>
              <a:defRPr/>
            </a:pPr>
            <a:r>
              <a:rPr kumimoji="1" lang="en-US" sz="2000" kern="0" dirty="0" smtClean="0">
                <a:latin typeface="Georgia" pitchFamily="18" charset="0"/>
              </a:rPr>
              <a:t>James G. Davis</a:t>
            </a:r>
          </a:p>
          <a:p>
            <a:pPr marL="342900" marR="0" lvl="0" indent="-342900" defTabSz="914400" rtl="0" eaLnBrk="1" fontAlgn="auto" latinLnBrk="0" hangingPunct="1">
              <a:lnSpc>
                <a:spcPct val="100000"/>
              </a:lnSpc>
              <a:spcBef>
                <a:spcPct val="20000"/>
              </a:spcBef>
              <a:spcAft>
                <a:spcPts val="0"/>
              </a:spcAft>
              <a:buClr>
                <a:schemeClr val="tx1"/>
              </a:buClr>
              <a:buSzTx/>
              <a:tabLst/>
              <a:defRPr/>
            </a:pPr>
            <a:endParaRPr kumimoji="1" lang="en-US" sz="2000" b="0" i="0" u="none" strike="noStrike" kern="0" cap="none" spc="0" normalizeH="0" baseline="0" noProof="0" dirty="0" smtClean="0">
              <a:ln>
                <a:noFill/>
              </a:ln>
              <a:effectLst/>
              <a:uLnTx/>
              <a:uFillTx/>
              <a:latin typeface="Georgia" pitchFamily="18" charset="0"/>
            </a:endParaRPr>
          </a:p>
        </p:txBody>
      </p:sp>
      <p:pic>
        <p:nvPicPr>
          <p:cNvPr id="14" name="Picture 2"/>
          <p:cNvPicPr>
            <a:picLocks noChangeAspect="1" noChangeArrowheads="1"/>
          </p:cNvPicPr>
          <p:nvPr/>
        </p:nvPicPr>
        <p:blipFill>
          <a:blip r:embed="rId3"/>
          <a:srcRect/>
          <a:stretch>
            <a:fillRect/>
          </a:stretch>
        </p:blipFill>
        <p:spPr bwMode="auto">
          <a:xfrm>
            <a:off x="18964421" y="2286000"/>
            <a:ext cx="4124179" cy="2667000"/>
          </a:xfrm>
          <a:prstGeom prst="rect">
            <a:avLst/>
          </a:prstGeom>
          <a:noFill/>
          <a:ln w="9525">
            <a:noFill/>
            <a:miter lim="800000"/>
            <a:headEnd/>
            <a:tailEnd/>
          </a:ln>
          <a:effectLst/>
        </p:spPr>
      </p:pic>
      <p:sp>
        <p:nvSpPr>
          <p:cNvPr id="16" name="Rectangle 15"/>
          <p:cNvSpPr/>
          <p:nvPr/>
        </p:nvSpPr>
        <p:spPr>
          <a:xfrm>
            <a:off x="19050000" y="1752600"/>
            <a:ext cx="3886200" cy="400110"/>
          </a:xfrm>
          <a:prstGeom prst="rect">
            <a:avLst/>
          </a:prstGeom>
        </p:spPr>
        <p:txBody>
          <a:bodyPr wrap="square">
            <a:spAutoFit/>
          </a:bodyPr>
          <a:lstStyle/>
          <a:p>
            <a:pPr algn="ctr"/>
            <a:r>
              <a:rPr kumimoji="1" lang="en-US" sz="2000" b="1" kern="0" dirty="0" smtClean="0">
                <a:solidFill>
                  <a:prstClr val="black"/>
                </a:solidFill>
                <a:latin typeface="Georgia" pitchFamily="18" charset="0"/>
              </a:rPr>
              <a:t>Centrally Located</a:t>
            </a:r>
            <a:endParaRPr lang="en-US" b="1" dirty="0"/>
          </a:p>
        </p:txBody>
      </p:sp>
      <p:pic>
        <p:nvPicPr>
          <p:cNvPr id="17" name="Picture 2"/>
          <p:cNvPicPr>
            <a:picLocks noChangeAspect="1" noChangeArrowheads="1"/>
          </p:cNvPicPr>
          <p:nvPr/>
        </p:nvPicPr>
        <p:blipFill>
          <a:blip r:embed="rId4"/>
          <a:srcRect/>
          <a:stretch>
            <a:fillRect/>
          </a:stretch>
        </p:blipFill>
        <p:spPr bwMode="auto">
          <a:xfrm>
            <a:off x="23926963" y="2570748"/>
            <a:ext cx="2240382" cy="2362200"/>
          </a:xfrm>
          <a:prstGeom prst="rect">
            <a:avLst/>
          </a:prstGeom>
          <a:noFill/>
          <a:ln w="9525">
            <a:noFill/>
            <a:miter lim="800000"/>
            <a:headEnd/>
            <a:tailEnd/>
          </a:ln>
          <a:effectLst/>
        </p:spPr>
      </p:pic>
      <p:sp>
        <p:nvSpPr>
          <p:cNvPr id="20" name="Rectangle 19"/>
          <p:cNvSpPr/>
          <p:nvPr/>
        </p:nvSpPr>
        <p:spPr>
          <a:xfrm>
            <a:off x="24003000" y="1806714"/>
            <a:ext cx="2047355" cy="707886"/>
          </a:xfrm>
          <a:prstGeom prst="rect">
            <a:avLst/>
          </a:prstGeom>
        </p:spPr>
        <p:txBody>
          <a:bodyPr wrap="none">
            <a:spAutoFit/>
          </a:bodyPr>
          <a:lstStyle/>
          <a:p>
            <a:pPr algn="ctr"/>
            <a:r>
              <a:rPr kumimoji="1" lang="en-US" sz="2000" b="1" kern="0" dirty="0" smtClean="0">
                <a:solidFill>
                  <a:prstClr val="black"/>
                </a:solidFill>
                <a:latin typeface="Georgia" pitchFamily="18" charset="0"/>
              </a:rPr>
              <a:t>1199 F Street</a:t>
            </a:r>
          </a:p>
          <a:p>
            <a:pPr algn="ctr"/>
            <a:r>
              <a:rPr kumimoji="1" lang="en-US" sz="2000" b="1" kern="0" dirty="0" smtClean="0">
                <a:solidFill>
                  <a:prstClr val="black"/>
                </a:solidFill>
                <a:latin typeface="Georgia" pitchFamily="18" charset="0"/>
              </a:rPr>
              <a:t>Wash DC, NW</a:t>
            </a:r>
            <a:endParaRPr lang="en-US" b="1" dirty="0"/>
          </a:p>
        </p:txBody>
      </p:sp>
      <p:sp>
        <p:nvSpPr>
          <p:cNvPr id="21" name="Rectangle 20"/>
          <p:cNvSpPr/>
          <p:nvPr/>
        </p:nvSpPr>
        <p:spPr>
          <a:xfrm>
            <a:off x="18575547" y="4953001"/>
            <a:ext cx="4953000" cy="304800"/>
          </a:xfrm>
          <a:prstGeom prst="rect">
            <a:avLst/>
          </a:prstGeom>
        </p:spPr>
        <p:txBody>
          <a:bodyPr wrap="square">
            <a:spAutoFit/>
          </a:bodyPr>
          <a:lstStyle/>
          <a:p>
            <a:r>
              <a:rPr kumimoji="1" lang="en-US" sz="1400" kern="0" dirty="0" smtClean="0">
                <a:solidFill>
                  <a:prstClr val="black"/>
                </a:solidFill>
                <a:latin typeface="Georgia" pitchFamily="18" charset="0"/>
              </a:rPr>
              <a:t>National Mall, Verizon </a:t>
            </a:r>
            <a:r>
              <a:rPr kumimoji="1" lang="en-US" sz="1400" kern="0" dirty="0" err="1" smtClean="0">
                <a:solidFill>
                  <a:prstClr val="black"/>
                </a:solidFill>
                <a:latin typeface="Georgia" pitchFamily="18" charset="0"/>
              </a:rPr>
              <a:t>Ctr</a:t>
            </a:r>
            <a:r>
              <a:rPr kumimoji="1" lang="en-US" sz="1400" kern="0" dirty="0" smtClean="0">
                <a:solidFill>
                  <a:prstClr val="black"/>
                </a:solidFill>
                <a:latin typeface="Georgia" pitchFamily="18" charset="0"/>
              </a:rPr>
              <a:t>, White House, DC Convention </a:t>
            </a:r>
            <a:r>
              <a:rPr kumimoji="1" lang="en-US" sz="1400" kern="0" dirty="0" err="1" smtClean="0">
                <a:solidFill>
                  <a:prstClr val="black"/>
                </a:solidFill>
                <a:latin typeface="Georgia" pitchFamily="18" charset="0"/>
              </a:rPr>
              <a:t>Ctr</a:t>
            </a:r>
            <a:endParaRPr lang="en-US" sz="1400" dirty="0"/>
          </a:p>
        </p:txBody>
      </p:sp>
    </p:spTree>
  </p:cSld>
  <p:clrMapOvr>
    <a:masterClrMapping/>
  </p:clrMapOvr>
  <p:transition advTm="12625">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723900" y="1828800"/>
            <a:ext cx="8686800" cy="3739485"/>
          </a:xfrm>
          <a:prstGeom prst="rect">
            <a:avLst/>
          </a:prstGeom>
        </p:spPr>
        <p:txBody>
          <a:bodyPr wrap="square">
            <a:spAutoFit/>
          </a:bodyPr>
          <a:lstStyle/>
          <a:p>
            <a:pPr>
              <a:lnSpc>
                <a:spcPct val="150000"/>
              </a:lnSpc>
            </a:pPr>
            <a:r>
              <a:rPr lang="en-US" sz="2000" b="1" dirty="0" smtClean="0">
                <a:latin typeface="Georgia" pitchFamily="18" charset="0"/>
              </a:rPr>
              <a:t>3 Focus Areas</a:t>
            </a: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Cohesion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Lack of Information,  3D Laser Surveying,  Corcoran </a:t>
            </a:r>
            <a:r>
              <a:rPr lang="en-US" dirty="0" smtClean="0">
                <a:latin typeface="Georgia" pitchFamily="18" charset="0"/>
              </a:rPr>
              <a:t>Stair</a:t>
            </a:r>
            <a:endParaRPr lang="en-US" dirty="0" smtClean="0">
              <a:solidFill>
                <a:srgbClr val="FF0000"/>
              </a:solidFill>
              <a:latin typeface="Georgia" pitchFamily="18" charset="0"/>
            </a:endParaRPr>
          </a:p>
          <a:p>
            <a:pPr>
              <a:lnSpc>
                <a:spcPct val="150000"/>
              </a:lnSpc>
              <a:buFont typeface="Arial" pitchFamily="34" charset="0"/>
              <a:buChar char="•"/>
            </a:pPr>
            <a:r>
              <a:rPr lang="en-US" sz="2000" dirty="0" smtClean="0">
                <a:latin typeface="Georgia" pitchFamily="18" charset="0"/>
              </a:rPr>
              <a:t>  </a:t>
            </a:r>
            <a:r>
              <a:rPr lang="en-US" sz="2000" u="sng" dirty="0" smtClean="0">
                <a:latin typeface="Georgia" pitchFamily="18" charset="0"/>
              </a:rPr>
              <a:t>Innovation</a:t>
            </a:r>
          </a:p>
          <a:p>
            <a:pPr lvl="1">
              <a:lnSpc>
                <a:spcPct val="150000"/>
              </a:lnSpc>
              <a:buFont typeface="Arial" pitchFamily="34" charset="0"/>
              <a:buChar char="•"/>
            </a:pPr>
            <a:r>
              <a:rPr lang="en-US" sz="2000" dirty="0" smtClean="0">
                <a:latin typeface="Georgia" pitchFamily="18" charset="0"/>
              </a:rPr>
              <a:t>  </a:t>
            </a:r>
            <a:r>
              <a:rPr lang="en-US" dirty="0" smtClean="0">
                <a:latin typeface="Georgia" pitchFamily="18" charset="0"/>
              </a:rPr>
              <a:t>Basement Expansion,  Financial Perspective,  Value of Thinking Forward  </a:t>
            </a:r>
          </a:p>
          <a:p>
            <a:pPr lvl="1">
              <a:lnSpc>
                <a:spcPct val="150000"/>
              </a:lnSpc>
              <a:buFont typeface="Arial" pitchFamily="34" charset="0"/>
              <a:buChar char="•"/>
            </a:pPr>
            <a:r>
              <a:rPr lang="en-US" dirty="0" smtClean="0">
                <a:latin typeface="Georgia" pitchFamily="18" charset="0"/>
              </a:rPr>
              <a:t>  Recouping the Loss through Mechanical &amp; Structural Redesign</a:t>
            </a:r>
          </a:p>
          <a:p>
            <a:pPr>
              <a:lnSpc>
                <a:spcPct val="150000"/>
              </a:lnSpc>
              <a:buFont typeface="Arial" pitchFamily="34" charset="0"/>
              <a:buChar char="•"/>
            </a:pPr>
            <a:r>
              <a:rPr lang="en-US" sz="2000" dirty="0" smtClean="0">
                <a:latin typeface="Georgia" pitchFamily="18" charset="0"/>
              </a:rPr>
              <a:t>  </a:t>
            </a:r>
            <a:r>
              <a:rPr lang="en-US" sz="2000" b="1" u="sng" dirty="0" smtClean="0">
                <a:latin typeface="Georgia" pitchFamily="18" charset="0"/>
              </a:rPr>
              <a:t>Emotional Intelligence</a:t>
            </a:r>
          </a:p>
          <a:p>
            <a:pPr lvl="1">
              <a:lnSpc>
                <a:spcPct val="150000"/>
              </a:lnSpc>
              <a:buFont typeface="Arial" pitchFamily="34" charset="0"/>
              <a:buChar char="•"/>
            </a:pPr>
            <a:r>
              <a:rPr lang="en-US" dirty="0" smtClean="0">
                <a:latin typeface="Georgia" pitchFamily="18" charset="0"/>
              </a:rPr>
              <a:t>  Poor Working Climate,  EQ Assessment,   Office </a:t>
            </a:r>
            <a:r>
              <a:rPr lang="en-US" dirty="0" err="1" smtClean="0">
                <a:latin typeface="Georgia" pitchFamily="18" charset="0"/>
              </a:rPr>
              <a:t>vs</a:t>
            </a:r>
            <a:r>
              <a:rPr lang="en-US" dirty="0" smtClean="0">
                <a:latin typeface="Georgia" pitchFamily="18" charset="0"/>
              </a:rPr>
              <a:t> Field Dynamic     </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a:t>
            </a:r>
            <a:r>
              <a:rPr lang="en-US" sz="3400" dirty="0" smtClean="0">
                <a:solidFill>
                  <a:schemeClr val="bg2">
                    <a:lumMod val="60000"/>
                    <a:lumOff val="40000"/>
                  </a:schemeClr>
                </a:solidFill>
                <a:ea typeface="+mj-ea"/>
                <a:cs typeface="+mj-cs"/>
              </a:rPr>
              <a:t>Emotional Intelligence</a:t>
            </a:r>
            <a:endParaRPr lang="en-US" sz="3400" dirty="0" smtClean="0">
              <a:ea typeface="+mj-ea"/>
              <a:cs typeface="+mj-cs"/>
            </a:endParaRPr>
          </a:p>
        </p:txBody>
      </p:sp>
      <p:sp>
        <p:nvSpPr>
          <p:cNvPr id="19" name="Rectangle 18"/>
          <p:cNvSpPr/>
          <p:nvPr/>
        </p:nvSpPr>
        <p:spPr>
          <a:xfrm>
            <a:off x="9485376" y="1671935"/>
            <a:ext cx="1828800" cy="437107"/>
          </a:xfrm>
          <a:prstGeom prst="rect">
            <a:avLst/>
          </a:prstGeom>
        </p:spPr>
        <p:txBody>
          <a:bodyPr wrap="square">
            <a:spAutoFit/>
          </a:bodyPr>
          <a:lstStyle/>
          <a:p>
            <a:pPr>
              <a:lnSpc>
                <a:spcPct val="150000"/>
              </a:lnSpc>
            </a:pPr>
            <a:r>
              <a:rPr lang="en-US" sz="1700" b="1" dirty="0" smtClean="0">
                <a:latin typeface="Georgia" pitchFamily="18" charset="0"/>
              </a:rPr>
              <a:t>Observations</a:t>
            </a:r>
            <a:endParaRPr lang="en-US" sz="1700" dirty="0" smtClean="0">
              <a:latin typeface="Georgia" pitchFamily="18" charset="0"/>
            </a:endParaRPr>
          </a:p>
        </p:txBody>
      </p:sp>
      <p:sp>
        <p:nvSpPr>
          <p:cNvPr id="16" name="Rectangle 15"/>
          <p:cNvSpPr/>
          <p:nvPr/>
        </p:nvSpPr>
        <p:spPr>
          <a:xfrm>
            <a:off x="9713976" y="2057400"/>
            <a:ext cx="4267200" cy="4542782"/>
          </a:xfrm>
          <a:prstGeom prst="rect">
            <a:avLst/>
          </a:prstGeom>
        </p:spPr>
        <p:txBody>
          <a:bodyPr wrap="square">
            <a:spAutoFit/>
          </a:bodyPr>
          <a:lstStyle/>
          <a:p>
            <a:pPr indent="109538" algn="ctr">
              <a:lnSpc>
                <a:spcPct val="110000"/>
              </a:lnSpc>
            </a:pPr>
            <a:r>
              <a:rPr lang="en-US" sz="1100" i="1" dirty="0" smtClean="0">
                <a:latin typeface="Georgia" pitchFamily="18" charset="0"/>
              </a:rPr>
              <a:t>NOTE: </a:t>
            </a:r>
            <a:r>
              <a:rPr lang="en-US" sz="1100" dirty="0" smtClean="0">
                <a:latin typeface="Georgia" pitchFamily="18" charset="0"/>
              </a:rPr>
              <a:t>Not statistically verifiable, absolute values</a:t>
            </a:r>
            <a:r>
              <a:rPr lang="en-US" sz="1200" dirty="0" smtClean="0">
                <a:latin typeface="Georgia" pitchFamily="18" charset="0"/>
              </a:rPr>
              <a:t> </a:t>
            </a:r>
          </a:p>
          <a:p>
            <a:pPr indent="109538">
              <a:lnSpc>
                <a:spcPct val="110000"/>
              </a:lnSpc>
              <a:buFont typeface="Arial" pitchFamily="34" charset="0"/>
              <a:buChar char="•"/>
            </a:pPr>
            <a:endParaRPr lang="en-US" sz="400" dirty="0" smtClean="0">
              <a:latin typeface="Georgia" pitchFamily="18" charset="0"/>
            </a:endParaRPr>
          </a:p>
          <a:p>
            <a:pPr indent="109538">
              <a:buFont typeface="Arial" pitchFamily="34" charset="0"/>
              <a:buChar char="•"/>
            </a:pPr>
            <a:r>
              <a:rPr lang="en-US" sz="1400" dirty="0" smtClean="0">
                <a:latin typeface="Georgia" pitchFamily="18" charset="0"/>
              </a:rPr>
              <a:t>Low stress tolerance &amp; impulse control </a:t>
            </a:r>
          </a:p>
          <a:p>
            <a:pPr indent="109538"/>
            <a:r>
              <a:rPr lang="en-US" sz="1400" dirty="0" smtClean="0">
                <a:latin typeface="Georgia" pitchFamily="18" charset="0"/>
              </a:rPr>
              <a:t>+ low optimism &amp; self-actualization</a:t>
            </a:r>
          </a:p>
          <a:p>
            <a:pPr indent="109538"/>
            <a:r>
              <a:rPr lang="en-US" sz="1400" dirty="0" smtClean="0">
                <a:latin typeface="Georgia" pitchFamily="18" charset="0"/>
              </a:rPr>
              <a:t> </a:t>
            </a:r>
            <a:r>
              <a:rPr lang="en-US" sz="1400" dirty="0" smtClean="0">
                <a:latin typeface="Georgia" pitchFamily="18" charset="0"/>
              </a:rPr>
              <a:t>=&gt;  </a:t>
            </a:r>
            <a:r>
              <a:rPr lang="en-US" sz="1400" b="1" dirty="0" smtClean="0">
                <a:latin typeface="Georgia" pitchFamily="18" charset="0"/>
              </a:rPr>
              <a:t>Burnout</a:t>
            </a:r>
            <a:r>
              <a:rPr lang="en-US" sz="1400" dirty="0" smtClean="0">
                <a:latin typeface="Georgia" pitchFamily="18" charset="0"/>
              </a:rPr>
              <a:t> profile</a:t>
            </a:r>
          </a:p>
          <a:p>
            <a:pPr indent="109538"/>
            <a:endParaRPr lang="en-US" sz="1400" dirty="0" smtClean="0">
              <a:latin typeface="Georgia" pitchFamily="18" charset="0"/>
            </a:endParaRPr>
          </a:p>
          <a:p>
            <a:pPr indent="109538">
              <a:buFont typeface="Arial" pitchFamily="34" charset="0"/>
              <a:buChar char="•"/>
            </a:pPr>
            <a:r>
              <a:rPr lang="en-US" sz="1400" dirty="0" smtClean="0">
                <a:latin typeface="Georgia" pitchFamily="18" charset="0"/>
              </a:rPr>
              <a:t>High self-regard, independence &amp; self-awareness,</a:t>
            </a:r>
          </a:p>
          <a:p>
            <a:pPr indent="109538"/>
            <a:r>
              <a:rPr lang="en-US" sz="1400" dirty="0" smtClean="0">
                <a:latin typeface="Georgia" pitchFamily="18" charset="0"/>
              </a:rPr>
              <a:t>+</a:t>
            </a:r>
            <a:r>
              <a:rPr lang="en-US" sz="1400" dirty="0" smtClean="0">
                <a:latin typeface="Georgia" pitchFamily="18" charset="0"/>
              </a:rPr>
              <a:t> low empathy &amp; interpersonal </a:t>
            </a:r>
            <a:r>
              <a:rPr lang="en-US" sz="1400" dirty="0" smtClean="0">
                <a:latin typeface="Georgia" pitchFamily="18" charset="0"/>
              </a:rPr>
              <a:t>relationship skills </a:t>
            </a:r>
            <a:r>
              <a:rPr lang="en-US" sz="1400" dirty="0" smtClean="0">
                <a:latin typeface="Georgia" pitchFamily="18" charset="0"/>
              </a:rPr>
              <a:t>   </a:t>
            </a:r>
          </a:p>
          <a:p>
            <a:pPr indent="109538"/>
            <a:r>
              <a:rPr lang="en-US" sz="1400" dirty="0" smtClean="0">
                <a:latin typeface="Georgia" pitchFamily="18" charset="0"/>
              </a:rPr>
              <a:t>=&gt;   </a:t>
            </a:r>
            <a:r>
              <a:rPr lang="en-US" sz="1400" b="1" dirty="0" smtClean="0">
                <a:latin typeface="Georgia" pitchFamily="18" charset="0"/>
              </a:rPr>
              <a:t>Dysfunctional</a:t>
            </a:r>
            <a:r>
              <a:rPr lang="en-US" sz="1400" dirty="0" smtClean="0">
                <a:latin typeface="Georgia" pitchFamily="18" charset="0"/>
              </a:rPr>
              <a:t> relationships</a:t>
            </a:r>
          </a:p>
          <a:p>
            <a:pPr indent="109538"/>
            <a:endParaRPr lang="en-US" sz="1400" dirty="0" smtClean="0">
              <a:latin typeface="Georgia" pitchFamily="18" charset="0"/>
            </a:endParaRPr>
          </a:p>
          <a:p>
            <a:pPr indent="109538"/>
            <a:r>
              <a:rPr lang="en-US" sz="1400" u="sng" dirty="0" smtClean="0">
                <a:latin typeface="Georgia" pitchFamily="18" charset="0"/>
              </a:rPr>
              <a:t>Office Team</a:t>
            </a:r>
          </a:p>
          <a:p>
            <a:pPr indent="109538">
              <a:buFont typeface="Arial" pitchFamily="34" charset="0"/>
              <a:buChar char="•"/>
            </a:pPr>
            <a:r>
              <a:rPr lang="en-US" sz="1400" dirty="0" smtClean="0">
                <a:latin typeface="Georgia" pitchFamily="18" charset="0"/>
              </a:rPr>
              <a:t>Empathy, self-awareness</a:t>
            </a:r>
            <a:r>
              <a:rPr lang="en-US" sz="1400" dirty="0" smtClean="0">
                <a:latin typeface="Georgia" pitchFamily="18" charset="0"/>
              </a:rPr>
              <a:t>, and happiness scores are considerably lower than </a:t>
            </a:r>
            <a:r>
              <a:rPr lang="en-US" sz="1400" dirty="0" smtClean="0">
                <a:latin typeface="Georgia" pitchFamily="18" charset="0"/>
              </a:rPr>
              <a:t>the field</a:t>
            </a:r>
          </a:p>
          <a:p>
            <a:pPr indent="109538"/>
            <a:r>
              <a:rPr lang="en-US" sz="1400" dirty="0" smtClean="0">
                <a:latin typeface="Georgia" pitchFamily="18" charset="0"/>
              </a:rPr>
              <a:t>=&gt;  Poor relationship skills </a:t>
            </a:r>
          </a:p>
          <a:p>
            <a:pPr indent="109538"/>
            <a:r>
              <a:rPr lang="en-US" sz="1400" dirty="0" smtClean="0">
                <a:latin typeface="Georgia" pitchFamily="18" charset="0"/>
              </a:rPr>
              <a:t>=&gt;  Strained</a:t>
            </a:r>
            <a:r>
              <a:rPr lang="en-US" sz="1400" dirty="0" smtClean="0">
                <a:latin typeface="Georgia" pitchFamily="18" charset="0"/>
              </a:rPr>
              <a:t>, frustrated and </a:t>
            </a:r>
            <a:r>
              <a:rPr lang="en-US" sz="1400" dirty="0" smtClean="0">
                <a:latin typeface="Georgia" pitchFamily="18" charset="0"/>
              </a:rPr>
              <a:t>tired</a:t>
            </a:r>
          </a:p>
          <a:p>
            <a:pPr indent="109538">
              <a:buFont typeface="Symbol"/>
              <a:buChar char="Þ"/>
            </a:pPr>
            <a:endParaRPr lang="en-US" sz="1400" dirty="0" smtClean="0">
              <a:latin typeface="Georgia" pitchFamily="18" charset="0"/>
            </a:endParaRPr>
          </a:p>
          <a:p>
            <a:pPr indent="109538">
              <a:lnSpc>
                <a:spcPct val="110000"/>
              </a:lnSpc>
              <a:buFont typeface="Arial" pitchFamily="34" charset="0"/>
              <a:buChar char="•"/>
            </a:pPr>
            <a:r>
              <a:rPr lang="en-US" sz="1400" dirty="0" smtClean="0">
                <a:latin typeface="Georgia" pitchFamily="18" charset="0"/>
              </a:rPr>
              <a:t>Low stress tolerance but </a:t>
            </a:r>
            <a:r>
              <a:rPr lang="en-US" sz="1400" dirty="0" smtClean="0">
                <a:latin typeface="Georgia" pitchFamily="18" charset="0"/>
              </a:rPr>
              <a:t>Field </a:t>
            </a:r>
            <a:r>
              <a:rPr lang="en-US" sz="1400" dirty="0" smtClean="0">
                <a:latin typeface="Georgia" pitchFamily="18" charset="0"/>
              </a:rPr>
              <a:t>has </a:t>
            </a:r>
            <a:r>
              <a:rPr lang="en-US" sz="1400" dirty="0" smtClean="0">
                <a:latin typeface="Georgia" pitchFamily="18" charset="0"/>
              </a:rPr>
              <a:t>higher </a:t>
            </a:r>
            <a:r>
              <a:rPr lang="en-US" sz="1400" dirty="0" smtClean="0">
                <a:latin typeface="Georgia" pitchFamily="18" charset="0"/>
              </a:rPr>
              <a:t>optimistic &amp; self-aware </a:t>
            </a:r>
          </a:p>
          <a:p>
            <a:pPr indent="109538">
              <a:lnSpc>
                <a:spcPct val="110000"/>
              </a:lnSpc>
            </a:pPr>
            <a:r>
              <a:rPr lang="en-US" sz="1400" dirty="0" smtClean="0">
                <a:latin typeface="Georgia" pitchFamily="18" charset="0"/>
              </a:rPr>
              <a:t>=&gt; </a:t>
            </a:r>
            <a:r>
              <a:rPr lang="en-US" sz="1400" dirty="0" smtClean="0">
                <a:latin typeface="Georgia" pitchFamily="18" charset="0"/>
              </a:rPr>
              <a:t>Handle stress </a:t>
            </a:r>
            <a:r>
              <a:rPr lang="en-US" sz="1400" dirty="0" smtClean="0">
                <a:latin typeface="Georgia" pitchFamily="18" charset="0"/>
              </a:rPr>
              <a:t>better</a:t>
            </a:r>
          </a:p>
          <a:p>
            <a:pPr indent="109538"/>
            <a:endParaRPr lang="en-US" sz="1400" dirty="0" smtClean="0">
              <a:latin typeface="Georgia" pitchFamily="18" charset="0"/>
            </a:endParaRPr>
          </a:p>
          <a:p>
            <a:pPr indent="109538">
              <a:lnSpc>
                <a:spcPct val="110000"/>
              </a:lnSpc>
            </a:pPr>
            <a:endParaRPr lang="en-US" sz="1400" dirty="0" smtClean="0">
              <a:latin typeface="Georgia" pitchFamily="18" charset="0"/>
            </a:endParaRPr>
          </a:p>
        </p:txBody>
      </p:sp>
      <p:sp>
        <p:nvSpPr>
          <p:cNvPr id="21" name="Rectangle 20"/>
          <p:cNvSpPr/>
          <p:nvPr/>
        </p:nvSpPr>
        <p:spPr>
          <a:xfrm>
            <a:off x="13968984" y="2336357"/>
            <a:ext cx="4114800" cy="3302443"/>
          </a:xfrm>
          <a:prstGeom prst="rect">
            <a:avLst/>
          </a:prstGeom>
        </p:spPr>
        <p:txBody>
          <a:bodyPr wrap="square">
            <a:spAutoFit/>
          </a:bodyPr>
          <a:lstStyle/>
          <a:p>
            <a:pPr indent="109538">
              <a:lnSpc>
                <a:spcPct val="110000"/>
              </a:lnSpc>
              <a:buFont typeface="Arial" pitchFamily="34" charset="0"/>
              <a:buChar char="•"/>
            </a:pPr>
            <a:r>
              <a:rPr lang="en-US" sz="1400" dirty="0" smtClean="0">
                <a:latin typeface="Georgia" pitchFamily="18" charset="0"/>
              </a:rPr>
              <a:t>EQ is a snapshot of </a:t>
            </a:r>
            <a:r>
              <a:rPr lang="en-US" sz="1400" dirty="0" smtClean="0">
                <a:latin typeface="Georgia" pitchFamily="18" charset="0"/>
              </a:rPr>
              <a:t>the </a:t>
            </a:r>
            <a:r>
              <a:rPr lang="en-US" sz="1400" dirty="0" smtClean="0">
                <a:latin typeface="Georgia" pitchFamily="18" charset="0"/>
              </a:rPr>
              <a:t>present,</a:t>
            </a:r>
          </a:p>
          <a:p>
            <a:pPr indent="109538">
              <a:lnSpc>
                <a:spcPct val="110000"/>
              </a:lnSpc>
            </a:pPr>
            <a:r>
              <a:rPr lang="en-US" sz="1400" dirty="0" smtClean="0">
                <a:latin typeface="Georgia" pitchFamily="18" charset="0"/>
              </a:rPr>
              <a:t>Reflection </a:t>
            </a:r>
            <a:r>
              <a:rPr lang="en-US" sz="1400" dirty="0" smtClean="0">
                <a:latin typeface="Georgia" pitchFamily="18" charset="0"/>
              </a:rPr>
              <a:t>of the </a:t>
            </a:r>
            <a:r>
              <a:rPr lang="en-US" sz="1400" dirty="0" smtClean="0">
                <a:latin typeface="Georgia" pitchFamily="18" charset="0"/>
              </a:rPr>
              <a:t>current project climate</a:t>
            </a:r>
          </a:p>
          <a:p>
            <a:pPr indent="109538">
              <a:buFont typeface="Arial" pitchFamily="34" charset="0"/>
              <a:buChar char="•"/>
            </a:pPr>
            <a:endParaRPr lang="en-US" sz="1400" dirty="0" smtClean="0">
              <a:latin typeface="Georgia" pitchFamily="18" charset="0"/>
            </a:endParaRPr>
          </a:p>
          <a:p>
            <a:pPr indent="109538">
              <a:buFont typeface="Arial" pitchFamily="34" charset="0"/>
              <a:buChar char="•"/>
            </a:pPr>
            <a:r>
              <a:rPr lang="en-US" sz="1400" dirty="0" smtClean="0">
                <a:latin typeface="Georgia" pitchFamily="18" charset="0"/>
              </a:rPr>
              <a:t>Strained </a:t>
            </a:r>
            <a:r>
              <a:rPr lang="en-US" sz="1400" dirty="0" smtClean="0">
                <a:latin typeface="Georgia" pitchFamily="18" charset="0"/>
              </a:rPr>
              <a:t>working relationships contrasted </a:t>
            </a:r>
            <a:r>
              <a:rPr lang="en-US" sz="1400" dirty="0" smtClean="0">
                <a:latin typeface="Georgia" pitchFamily="18" charset="0"/>
              </a:rPr>
              <a:t>w/ </a:t>
            </a:r>
            <a:r>
              <a:rPr lang="en-US" sz="1400" dirty="0" smtClean="0">
                <a:latin typeface="Georgia" pitchFamily="18" charset="0"/>
              </a:rPr>
              <a:t>proud workers      </a:t>
            </a:r>
          </a:p>
          <a:p>
            <a:pPr indent="109538"/>
            <a:r>
              <a:rPr lang="en-US" sz="1400" dirty="0" smtClean="0">
                <a:latin typeface="Georgia" pitchFamily="18" charset="0"/>
              </a:rPr>
              <a:t> =&gt;  Industry expects projects to be hard and troublesome</a:t>
            </a:r>
          </a:p>
          <a:p>
            <a:pPr indent="109538">
              <a:lnSpc>
                <a:spcPct val="110000"/>
              </a:lnSpc>
              <a:buFont typeface="Arial" pitchFamily="34" charset="0"/>
              <a:buChar char="•"/>
            </a:pPr>
            <a:endParaRPr lang="en-US" sz="1400" dirty="0" smtClean="0">
              <a:latin typeface="Georgia" pitchFamily="18" charset="0"/>
            </a:endParaRPr>
          </a:p>
          <a:p>
            <a:pPr indent="109538">
              <a:lnSpc>
                <a:spcPct val="110000"/>
              </a:lnSpc>
              <a:buFont typeface="Arial" pitchFamily="34" charset="0"/>
              <a:buChar char="•"/>
            </a:pPr>
            <a:r>
              <a:rPr lang="en-US" sz="1400" dirty="0" smtClean="0">
                <a:latin typeface="Georgia" pitchFamily="18" charset="0"/>
              </a:rPr>
              <a:t>Office bogged </a:t>
            </a:r>
            <a:r>
              <a:rPr lang="en-US" sz="1400" dirty="0" smtClean="0">
                <a:latin typeface="Georgia" pitchFamily="18" charset="0"/>
              </a:rPr>
              <a:t>down with </a:t>
            </a:r>
            <a:r>
              <a:rPr lang="en-US" sz="1400" dirty="0" err="1" smtClean="0">
                <a:latin typeface="Georgia" pitchFamily="18" charset="0"/>
              </a:rPr>
              <a:t>comms</a:t>
            </a:r>
            <a:r>
              <a:rPr lang="en-US" sz="1400" dirty="0" smtClean="0">
                <a:latin typeface="Georgia" pitchFamily="18" charset="0"/>
              </a:rPr>
              <a:t>/relationship </a:t>
            </a:r>
            <a:r>
              <a:rPr lang="en-US" sz="1400" dirty="0" smtClean="0">
                <a:latin typeface="Georgia" pitchFamily="18" charset="0"/>
              </a:rPr>
              <a:t>problems the project faces </a:t>
            </a:r>
            <a:r>
              <a:rPr lang="en-US" sz="1400" dirty="0" smtClean="0">
                <a:latin typeface="Georgia" pitchFamily="18" charset="0"/>
              </a:rPr>
              <a:t> + near completion</a:t>
            </a:r>
          </a:p>
          <a:p>
            <a:pPr indent="109538">
              <a:lnSpc>
                <a:spcPct val="110000"/>
              </a:lnSpc>
            </a:pPr>
            <a:r>
              <a:rPr lang="en-US" sz="1400" dirty="0" smtClean="0">
                <a:latin typeface="Georgia" pitchFamily="18" charset="0"/>
              </a:rPr>
              <a:t>=&gt;   Feel burnt out</a:t>
            </a:r>
          </a:p>
          <a:p>
            <a:pPr indent="109538">
              <a:lnSpc>
                <a:spcPct val="110000"/>
              </a:lnSpc>
              <a:buFont typeface="Symbol"/>
              <a:buChar char="Þ"/>
            </a:pPr>
            <a:endParaRPr lang="en-US" sz="1400" dirty="0" smtClean="0">
              <a:latin typeface="Georgia" pitchFamily="18" charset="0"/>
            </a:endParaRPr>
          </a:p>
          <a:p>
            <a:pPr indent="109538">
              <a:lnSpc>
                <a:spcPct val="110000"/>
              </a:lnSpc>
              <a:buFont typeface="Arial" pitchFamily="34" charset="0"/>
              <a:buChar char="•"/>
            </a:pPr>
            <a:r>
              <a:rPr lang="en-US" sz="1400" dirty="0" smtClean="0">
                <a:latin typeface="Georgia" pitchFamily="18" charset="0"/>
              </a:rPr>
              <a:t>Field feels like ‘thrown </a:t>
            </a:r>
            <a:r>
              <a:rPr lang="en-US" sz="1400" dirty="0" smtClean="0">
                <a:latin typeface="Georgia" pitchFamily="18" charset="0"/>
              </a:rPr>
              <a:t>to the </a:t>
            </a:r>
            <a:r>
              <a:rPr lang="en-US" sz="1400" dirty="0" smtClean="0">
                <a:latin typeface="Georgia" pitchFamily="18" charset="0"/>
              </a:rPr>
              <a:t>wolves’,</a:t>
            </a:r>
          </a:p>
          <a:p>
            <a:pPr indent="109538">
              <a:lnSpc>
                <a:spcPct val="110000"/>
              </a:lnSpc>
            </a:pPr>
            <a:r>
              <a:rPr lang="en-US" sz="1400" dirty="0" smtClean="0">
                <a:latin typeface="Georgia" pitchFamily="18" charset="0"/>
              </a:rPr>
              <a:t>challenging </a:t>
            </a:r>
            <a:r>
              <a:rPr lang="en-US" sz="1400" dirty="0" err="1" smtClean="0">
                <a:latin typeface="Georgia" pitchFamily="18" charset="0"/>
              </a:rPr>
              <a:t>proj</a:t>
            </a:r>
            <a:r>
              <a:rPr lang="en-US" sz="1400" dirty="0" smtClean="0">
                <a:latin typeface="Georgia" pitchFamily="18" charset="0"/>
              </a:rPr>
              <a:t> </a:t>
            </a:r>
            <a:r>
              <a:rPr lang="en-US" sz="1400" dirty="0" smtClean="0">
                <a:latin typeface="Georgia" pitchFamily="18" charset="0"/>
              </a:rPr>
              <a:t>with </a:t>
            </a:r>
            <a:r>
              <a:rPr lang="en-US" sz="1400" dirty="0" err="1" smtClean="0">
                <a:latin typeface="Georgia" pitchFamily="18" charset="0"/>
              </a:rPr>
              <a:t>limtd</a:t>
            </a:r>
            <a:r>
              <a:rPr lang="en-US" sz="1400" dirty="0" smtClean="0">
                <a:latin typeface="Georgia" pitchFamily="18" charset="0"/>
              </a:rPr>
              <a:t> info </a:t>
            </a:r>
            <a:r>
              <a:rPr lang="en-US" sz="1400" dirty="0" smtClean="0">
                <a:latin typeface="Georgia" pitchFamily="18" charset="0"/>
              </a:rPr>
              <a:t>and bad </a:t>
            </a:r>
            <a:r>
              <a:rPr lang="en-US" sz="1400" dirty="0" smtClean="0">
                <a:latin typeface="Georgia" pitchFamily="18" charset="0"/>
              </a:rPr>
              <a:t> </a:t>
            </a:r>
            <a:r>
              <a:rPr lang="en-US" sz="1400" dirty="0" err="1" smtClean="0">
                <a:latin typeface="Georgia" pitchFamily="18" charset="0"/>
              </a:rPr>
              <a:t>comms</a:t>
            </a:r>
            <a:endParaRPr lang="en-US" sz="1400" dirty="0" smtClean="0">
              <a:latin typeface="Georgia" pitchFamily="18" charset="0"/>
            </a:endParaRPr>
          </a:p>
        </p:txBody>
      </p:sp>
      <p:sp>
        <p:nvSpPr>
          <p:cNvPr id="22" name="Rectangle 21"/>
          <p:cNvSpPr/>
          <p:nvPr/>
        </p:nvSpPr>
        <p:spPr>
          <a:xfrm>
            <a:off x="13740384" y="1671935"/>
            <a:ext cx="3124200" cy="484748"/>
          </a:xfrm>
          <a:prstGeom prst="rect">
            <a:avLst/>
          </a:prstGeom>
        </p:spPr>
        <p:txBody>
          <a:bodyPr wrap="square">
            <a:spAutoFit/>
          </a:bodyPr>
          <a:lstStyle/>
          <a:p>
            <a:pPr>
              <a:lnSpc>
                <a:spcPct val="150000"/>
              </a:lnSpc>
            </a:pPr>
            <a:r>
              <a:rPr lang="en-US" sz="1700" b="1" dirty="0" smtClean="0">
                <a:latin typeface="Georgia" pitchFamily="18" charset="0"/>
              </a:rPr>
              <a:t>Field vs. Office Dynamic</a:t>
            </a:r>
            <a:endParaRPr lang="en-US" sz="1700" dirty="0" smtClean="0">
              <a:latin typeface="Georgia" pitchFamily="18" charset="0"/>
            </a:endParaRPr>
          </a:p>
        </p:txBody>
      </p:sp>
      <p:sp>
        <p:nvSpPr>
          <p:cNvPr id="20" name="Rectangle 19"/>
          <p:cNvSpPr/>
          <p:nvPr/>
        </p:nvSpPr>
        <p:spPr>
          <a:xfrm>
            <a:off x="18745200" y="2209800"/>
            <a:ext cx="8229600" cy="2979277"/>
          </a:xfrm>
          <a:prstGeom prst="rect">
            <a:avLst/>
          </a:prstGeom>
        </p:spPr>
        <p:txBody>
          <a:bodyPr wrap="square">
            <a:spAutoFit/>
          </a:bodyPr>
          <a:lstStyle/>
          <a:p>
            <a:pPr indent="109538">
              <a:lnSpc>
                <a:spcPct val="140000"/>
              </a:lnSpc>
              <a:buFont typeface="Arial" pitchFamily="34" charset="0"/>
              <a:buChar char="•"/>
            </a:pPr>
            <a:r>
              <a:rPr lang="en-US" sz="1400" dirty="0" smtClean="0">
                <a:latin typeface="Georgia" pitchFamily="18" charset="0"/>
              </a:rPr>
              <a:t>Surveys &amp; Interview confirm the accuracy of EQ assessment</a:t>
            </a:r>
          </a:p>
          <a:p>
            <a:pPr lvl="1" indent="109538">
              <a:lnSpc>
                <a:spcPct val="140000"/>
              </a:lnSpc>
              <a:buFont typeface="Arial" pitchFamily="34" charset="0"/>
              <a:buChar char="•"/>
            </a:pPr>
            <a:r>
              <a:rPr lang="en-US" sz="1400" dirty="0" smtClean="0">
                <a:latin typeface="Georgia" pitchFamily="18" charset="0"/>
              </a:rPr>
              <a:t>Individuals opportunity </a:t>
            </a:r>
            <a:r>
              <a:rPr lang="en-US" sz="1400" dirty="0" smtClean="0">
                <a:latin typeface="Georgia" pitchFamily="18" charset="0"/>
              </a:rPr>
              <a:t>to self-monitor their </a:t>
            </a:r>
            <a:r>
              <a:rPr lang="en-US" sz="1400" dirty="0" smtClean="0">
                <a:latin typeface="Georgia" pitchFamily="18" charset="0"/>
              </a:rPr>
              <a:t>development</a:t>
            </a:r>
          </a:p>
          <a:p>
            <a:pPr lvl="1" indent="109538">
              <a:lnSpc>
                <a:spcPct val="140000"/>
              </a:lnSpc>
              <a:buFont typeface="Arial" pitchFamily="34" charset="0"/>
              <a:buChar char="•"/>
            </a:pPr>
            <a:r>
              <a:rPr lang="en-US" sz="1400" dirty="0" smtClean="0">
                <a:latin typeface="Georgia" pitchFamily="18" charset="0"/>
              </a:rPr>
              <a:t> monitor working </a:t>
            </a:r>
            <a:r>
              <a:rPr lang="en-US" sz="1400" dirty="0" smtClean="0">
                <a:latin typeface="Georgia" pitchFamily="18" charset="0"/>
              </a:rPr>
              <a:t>relationships </a:t>
            </a:r>
            <a:r>
              <a:rPr lang="en-US" sz="1400" dirty="0" smtClean="0">
                <a:latin typeface="Georgia" pitchFamily="18" charset="0"/>
              </a:rPr>
              <a:t>&amp;interactions </a:t>
            </a:r>
            <a:r>
              <a:rPr lang="en-US" sz="1400" dirty="0" smtClean="0">
                <a:latin typeface="Georgia" pitchFamily="18" charset="0"/>
              </a:rPr>
              <a:t>on the </a:t>
            </a:r>
            <a:r>
              <a:rPr lang="en-US" sz="1400" dirty="0" smtClean="0">
                <a:latin typeface="Georgia" pitchFamily="18" charset="0"/>
              </a:rPr>
              <a:t>job</a:t>
            </a:r>
          </a:p>
          <a:p>
            <a:pPr indent="109538">
              <a:lnSpc>
                <a:spcPct val="140000"/>
              </a:lnSpc>
              <a:buFont typeface="Arial" pitchFamily="34" charset="0"/>
              <a:buChar char="•"/>
            </a:pPr>
            <a:r>
              <a:rPr lang="en-US" sz="1400" dirty="0" smtClean="0">
                <a:latin typeface="Georgia" pitchFamily="18" charset="0"/>
              </a:rPr>
              <a:t>Significant potential for gain through periodic monitoring of EQ assessments</a:t>
            </a:r>
          </a:p>
          <a:p>
            <a:pPr lvl="1" indent="109538">
              <a:lnSpc>
                <a:spcPct val="140000"/>
              </a:lnSpc>
              <a:buFont typeface="Arial" pitchFamily="34" charset="0"/>
              <a:buChar char="•"/>
            </a:pPr>
            <a:r>
              <a:rPr lang="en-US" sz="1400" dirty="0" smtClean="0">
                <a:latin typeface="Georgia" pitchFamily="18" charset="0"/>
              </a:rPr>
              <a:t>Improve working conditions, relationships, refocus energies</a:t>
            </a:r>
          </a:p>
          <a:p>
            <a:pPr indent="109538">
              <a:lnSpc>
                <a:spcPct val="140000"/>
              </a:lnSpc>
              <a:buFont typeface="Arial" pitchFamily="34" charset="0"/>
              <a:buChar char="•"/>
            </a:pPr>
            <a:r>
              <a:rPr lang="en-US" sz="1400" dirty="0" smtClean="0">
                <a:latin typeface="Georgia" pitchFamily="18" charset="0"/>
              </a:rPr>
              <a:t>Progress Reports: Tasks   </a:t>
            </a:r>
            <a:r>
              <a:rPr lang="en-US" sz="1400" dirty="0" smtClean="0">
                <a:latin typeface="Georgia" pitchFamily="18" charset="0"/>
                <a:sym typeface="Wingdings" pitchFamily="2" charset="2"/>
              </a:rPr>
              <a:t>&lt;=&gt;</a:t>
            </a:r>
            <a:r>
              <a:rPr lang="en-US" sz="1400" i="1" dirty="0" smtClean="0">
                <a:latin typeface="Georgia" pitchFamily="18" charset="0"/>
              </a:rPr>
              <a:t>   </a:t>
            </a:r>
            <a:r>
              <a:rPr lang="en-US" sz="1400" dirty="0" smtClean="0">
                <a:latin typeface="Georgia" pitchFamily="18" charset="0"/>
              </a:rPr>
              <a:t>EQ: Team Synergy</a:t>
            </a:r>
          </a:p>
          <a:p>
            <a:pPr indent="109538">
              <a:lnSpc>
                <a:spcPct val="140000"/>
              </a:lnSpc>
              <a:buFont typeface="Arial" pitchFamily="34" charset="0"/>
              <a:buChar char="•"/>
            </a:pPr>
            <a:r>
              <a:rPr lang="en-US" sz="1400" b="1" dirty="0" smtClean="0">
                <a:latin typeface="Georgia" pitchFamily="18" charset="0"/>
              </a:rPr>
              <a:t>Synergy </a:t>
            </a:r>
          </a:p>
          <a:p>
            <a:pPr indent="109538">
              <a:lnSpc>
                <a:spcPct val="140000"/>
              </a:lnSpc>
            </a:pPr>
            <a:r>
              <a:rPr lang="en-US" sz="1400" dirty="0" smtClean="0">
                <a:latin typeface="Georgia" pitchFamily="18" charset="0"/>
              </a:rPr>
              <a:t>     = individual collaboration forms a team, accountable </a:t>
            </a:r>
            <a:r>
              <a:rPr lang="en-US" sz="1400" dirty="0" smtClean="0">
                <a:latin typeface="Georgia" pitchFamily="18" charset="0"/>
              </a:rPr>
              <a:t>to </a:t>
            </a:r>
            <a:r>
              <a:rPr lang="en-US" sz="1400" dirty="0" smtClean="0">
                <a:latin typeface="Georgia" pitchFamily="18" charset="0"/>
              </a:rPr>
              <a:t>work w/ vested </a:t>
            </a:r>
            <a:r>
              <a:rPr lang="en-US" sz="1400" dirty="0" smtClean="0">
                <a:latin typeface="Georgia" pitchFamily="18" charset="0"/>
              </a:rPr>
              <a:t>interest </a:t>
            </a:r>
            <a:r>
              <a:rPr lang="en-US" sz="1400" dirty="0" smtClean="0">
                <a:latin typeface="Georgia" pitchFamily="18" charset="0"/>
              </a:rPr>
              <a:t>in project success</a:t>
            </a:r>
          </a:p>
          <a:p>
            <a:pPr indent="109538">
              <a:lnSpc>
                <a:spcPct val="110000"/>
              </a:lnSpc>
              <a:buFont typeface="Arial" pitchFamily="34" charset="0"/>
              <a:buChar char="•"/>
            </a:pPr>
            <a:endParaRPr lang="en-US" sz="1400" dirty="0" smtClean="0">
              <a:latin typeface="Georgia" pitchFamily="18" charset="0"/>
            </a:endParaRPr>
          </a:p>
          <a:p>
            <a:pPr indent="109538">
              <a:lnSpc>
                <a:spcPct val="110000"/>
              </a:lnSpc>
              <a:buFont typeface="Arial" pitchFamily="34" charset="0"/>
              <a:buChar char="•"/>
            </a:pPr>
            <a:endParaRPr lang="en-US" sz="1400" dirty="0" smtClean="0">
              <a:latin typeface="Georgia" pitchFamily="18" charset="0"/>
            </a:endParaRPr>
          </a:p>
        </p:txBody>
      </p:sp>
      <p:sp>
        <p:nvSpPr>
          <p:cNvPr id="24" name="Rectangle 23"/>
          <p:cNvSpPr/>
          <p:nvPr/>
        </p:nvSpPr>
        <p:spPr>
          <a:xfrm>
            <a:off x="18516600" y="1676400"/>
            <a:ext cx="3124200" cy="437107"/>
          </a:xfrm>
          <a:prstGeom prst="rect">
            <a:avLst/>
          </a:prstGeom>
        </p:spPr>
        <p:txBody>
          <a:bodyPr wrap="square">
            <a:spAutoFit/>
          </a:bodyPr>
          <a:lstStyle/>
          <a:p>
            <a:pPr>
              <a:lnSpc>
                <a:spcPct val="150000"/>
              </a:lnSpc>
            </a:pPr>
            <a:r>
              <a:rPr lang="en-US" sz="1700" b="1" dirty="0" smtClean="0">
                <a:latin typeface="Georgia" pitchFamily="18" charset="0"/>
              </a:rPr>
              <a:t>Recommendations</a:t>
            </a:r>
            <a:endParaRPr lang="en-US" sz="1700" dirty="0" smtClean="0">
              <a:latin typeface="Georgia" pitchFamily="18" charset="0"/>
            </a:endParaRPr>
          </a:p>
        </p:txBody>
      </p:sp>
      <p:sp>
        <p:nvSpPr>
          <p:cNvPr id="26" name="Right Arrow 25"/>
          <p:cNvSpPr/>
          <p:nvPr/>
        </p:nvSpPr>
        <p:spPr>
          <a:xfrm>
            <a:off x="304800" y="5105400"/>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a:t>
            </a:r>
            <a:r>
              <a:rPr lang="en-US" sz="3400" dirty="0" smtClean="0">
                <a:solidFill>
                  <a:schemeClr val="bg2">
                    <a:lumMod val="60000"/>
                    <a:lumOff val="40000"/>
                  </a:schemeClr>
                </a:solidFill>
                <a:ea typeface="+mj-ea"/>
                <a:cs typeface="+mj-cs"/>
              </a:rPr>
              <a:t>Summary</a:t>
            </a:r>
            <a:endParaRPr lang="en-US" sz="3400" dirty="0" smtClean="0">
              <a:ea typeface="+mj-ea"/>
              <a:cs typeface="+mj-cs"/>
            </a:endParaRPr>
          </a:p>
        </p:txBody>
      </p:sp>
      <p:sp>
        <p:nvSpPr>
          <p:cNvPr id="20" name="Rectangle 19"/>
          <p:cNvSpPr/>
          <p:nvPr/>
        </p:nvSpPr>
        <p:spPr>
          <a:xfrm>
            <a:off x="9601200" y="2209800"/>
            <a:ext cx="8153400" cy="3410164"/>
          </a:xfrm>
          <a:prstGeom prst="rect">
            <a:avLst/>
          </a:prstGeom>
        </p:spPr>
        <p:txBody>
          <a:bodyPr wrap="square">
            <a:spAutoFit/>
          </a:bodyPr>
          <a:lstStyle/>
          <a:p>
            <a:pPr indent="173038">
              <a:lnSpc>
                <a:spcPct val="140000"/>
              </a:lnSpc>
              <a:buFont typeface="Arial" pitchFamily="34" charset="0"/>
              <a:buChar char="•"/>
            </a:pPr>
            <a:r>
              <a:rPr lang="en-US" sz="1600" dirty="0" smtClean="0">
                <a:latin typeface="Georgia" pitchFamily="18" charset="0"/>
              </a:rPr>
              <a:t>Remove Tenants Earlier – Demolish Interior – 3D Laser Scan </a:t>
            </a:r>
          </a:p>
          <a:p>
            <a:pPr marL="0" lvl="1" indent="173038">
              <a:lnSpc>
                <a:spcPct val="140000"/>
              </a:lnSpc>
              <a:buFont typeface="Arial" pitchFamily="34" charset="0"/>
              <a:buChar char="•"/>
            </a:pPr>
            <a:r>
              <a:rPr lang="en-US" sz="1600" dirty="0" smtClean="0">
                <a:latin typeface="Georgia" pitchFamily="18" charset="0"/>
              </a:rPr>
              <a:t>Hold Kickoff Meetings Prior to Design Stage (Owner, A/E, CM, Civil)</a:t>
            </a:r>
          </a:p>
          <a:p>
            <a:pPr marL="0" lvl="1" indent="173038">
              <a:lnSpc>
                <a:spcPct val="140000"/>
              </a:lnSpc>
              <a:buFont typeface="Arial" pitchFamily="34" charset="0"/>
              <a:buChar char="•"/>
            </a:pPr>
            <a:r>
              <a:rPr lang="en-US" sz="1600" dirty="0" smtClean="0">
                <a:latin typeface="Georgia" pitchFamily="18" charset="0"/>
              </a:rPr>
              <a:t>Avoid Basement Expansion – Utilize Space for </a:t>
            </a:r>
            <a:r>
              <a:rPr lang="en-US" sz="1600" dirty="0" err="1" smtClean="0">
                <a:latin typeface="Georgia" pitchFamily="18" charset="0"/>
              </a:rPr>
              <a:t>Mech</a:t>
            </a:r>
            <a:r>
              <a:rPr lang="en-US" sz="1600" dirty="0" smtClean="0">
                <a:latin typeface="Georgia" pitchFamily="18" charset="0"/>
              </a:rPr>
              <a:t>/</a:t>
            </a:r>
            <a:r>
              <a:rPr lang="en-US" sz="1600" dirty="0" err="1" smtClean="0">
                <a:latin typeface="Georgia" pitchFamily="18" charset="0"/>
              </a:rPr>
              <a:t>Elec</a:t>
            </a:r>
            <a:r>
              <a:rPr lang="en-US" sz="1600" dirty="0" smtClean="0">
                <a:latin typeface="Georgia" pitchFamily="18" charset="0"/>
              </a:rPr>
              <a:t>  &amp; Storage</a:t>
            </a:r>
          </a:p>
          <a:p>
            <a:pPr indent="173038">
              <a:lnSpc>
                <a:spcPct val="140000"/>
              </a:lnSpc>
              <a:buFont typeface="Arial" pitchFamily="34" charset="0"/>
              <a:buChar char="•"/>
            </a:pPr>
            <a:r>
              <a:rPr lang="en-US" sz="1600" dirty="0" smtClean="0">
                <a:latin typeface="Georgia" pitchFamily="18" charset="0"/>
              </a:rPr>
              <a:t>Replace VAV System  w/ FPIUs</a:t>
            </a:r>
          </a:p>
          <a:p>
            <a:pPr marL="0" lvl="1" indent="173038">
              <a:lnSpc>
                <a:spcPct val="140000"/>
              </a:lnSpc>
              <a:buFont typeface="Arial" pitchFamily="34" charset="0"/>
              <a:buChar char="•"/>
            </a:pPr>
            <a:r>
              <a:rPr lang="en-US" sz="1600" dirty="0" smtClean="0">
                <a:latin typeface="Georgia" pitchFamily="18" charset="0"/>
              </a:rPr>
              <a:t>Quarterly EQ Assessments for Key Players:  CM Field &amp; Office, Arch, Lead Contractors</a:t>
            </a:r>
          </a:p>
          <a:p>
            <a:pPr marL="0" lvl="1" indent="173038">
              <a:lnSpc>
                <a:spcPct val="140000"/>
              </a:lnSpc>
              <a:buFont typeface="Symbol" pitchFamily="18" charset="2"/>
              <a:buChar char="Þ"/>
            </a:pPr>
            <a:endParaRPr lang="en-US" sz="1600" dirty="0" smtClean="0">
              <a:latin typeface="Georgia" pitchFamily="18" charset="0"/>
            </a:endParaRPr>
          </a:p>
          <a:p>
            <a:pPr marL="914400" lvl="3" indent="173038">
              <a:lnSpc>
                <a:spcPct val="140000"/>
              </a:lnSpc>
              <a:buFont typeface="Symbol" pitchFamily="18" charset="2"/>
              <a:buChar char="Þ"/>
            </a:pPr>
            <a:r>
              <a:rPr lang="en-US" b="1" i="1" dirty="0" smtClean="0">
                <a:latin typeface="Georgia" pitchFamily="18" charset="0"/>
              </a:rPr>
              <a:t>    Effective Collaboration, Schedule Acceleration, </a:t>
            </a:r>
          </a:p>
          <a:p>
            <a:pPr marL="0" lvl="1" indent="173038">
              <a:lnSpc>
                <a:spcPct val="140000"/>
              </a:lnSpc>
            </a:pPr>
            <a:r>
              <a:rPr lang="en-US" b="1" i="1" dirty="0" smtClean="0">
                <a:latin typeface="Georgia" pitchFamily="18" charset="0"/>
              </a:rPr>
              <a:t> </a:t>
            </a:r>
            <a:r>
              <a:rPr lang="en-US" b="1" i="1" dirty="0" smtClean="0">
                <a:latin typeface="Georgia" pitchFamily="18" charset="0"/>
              </a:rPr>
              <a:t>          Cost Savings, Individual &amp; Organizational Growth</a:t>
            </a:r>
          </a:p>
          <a:p>
            <a:pPr indent="109538">
              <a:lnSpc>
                <a:spcPct val="110000"/>
              </a:lnSpc>
              <a:buFont typeface="Arial" pitchFamily="34" charset="0"/>
              <a:buChar char="•"/>
            </a:pPr>
            <a:endParaRPr lang="en-US" sz="1400" dirty="0" smtClean="0">
              <a:latin typeface="Georgia" pitchFamily="18" charset="0"/>
            </a:endParaRPr>
          </a:p>
          <a:p>
            <a:pPr indent="109538">
              <a:lnSpc>
                <a:spcPct val="110000"/>
              </a:lnSpc>
              <a:buFont typeface="Arial" pitchFamily="34" charset="0"/>
              <a:buChar char="•"/>
            </a:pPr>
            <a:endParaRPr lang="en-US" sz="1400" dirty="0" smtClean="0">
              <a:latin typeface="Georgia" pitchFamily="18" charset="0"/>
            </a:endParaRPr>
          </a:p>
        </p:txBody>
      </p:sp>
      <p:sp>
        <p:nvSpPr>
          <p:cNvPr id="24" name="Rectangle 23"/>
          <p:cNvSpPr/>
          <p:nvPr/>
        </p:nvSpPr>
        <p:spPr>
          <a:xfrm>
            <a:off x="9372600" y="1676400"/>
            <a:ext cx="3124200" cy="437107"/>
          </a:xfrm>
          <a:prstGeom prst="rect">
            <a:avLst/>
          </a:prstGeom>
        </p:spPr>
        <p:txBody>
          <a:bodyPr wrap="square">
            <a:spAutoFit/>
          </a:bodyPr>
          <a:lstStyle/>
          <a:p>
            <a:pPr>
              <a:lnSpc>
                <a:spcPct val="150000"/>
              </a:lnSpc>
            </a:pPr>
            <a:r>
              <a:rPr lang="en-US" sz="1700" b="1" dirty="0" smtClean="0">
                <a:latin typeface="Georgia" pitchFamily="18" charset="0"/>
              </a:rPr>
              <a:t>My Proposal</a:t>
            </a:r>
            <a:endParaRPr lang="en-US" sz="1700" dirty="0" smtClean="0">
              <a:latin typeface="Georgia" pitchFamily="18" charset="0"/>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25" name="Rectangle 24"/>
          <p:cNvSpPr/>
          <p:nvPr/>
        </p:nvSpPr>
        <p:spPr>
          <a:xfrm>
            <a:off x="422694" y="1812039"/>
            <a:ext cx="8686800" cy="4367349"/>
          </a:xfrm>
          <a:prstGeom prst="rect">
            <a:avLst/>
          </a:prstGeom>
        </p:spPr>
        <p:txBody>
          <a:bodyPr wrap="square">
            <a:spAutoFit/>
          </a:bodyPr>
          <a:lstStyle/>
          <a:p>
            <a:pPr>
              <a:lnSpc>
                <a:spcPct val="150000"/>
              </a:lnSpc>
            </a:pPr>
            <a:r>
              <a:rPr lang="en-US" u="sng" dirty="0" smtClean="0">
                <a:latin typeface="Georgia" pitchFamily="18" charset="0"/>
              </a:rPr>
              <a:t>Cohesion</a:t>
            </a:r>
            <a:endParaRPr lang="en-US" u="sng" dirty="0" smtClean="0">
              <a:latin typeface="Georgia" pitchFamily="18" charset="0"/>
            </a:endParaRPr>
          </a:p>
          <a:p>
            <a:pPr>
              <a:lnSpc>
                <a:spcPct val="120000"/>
              </a:lnSpc>
            </a:pPr>
            <a:r>
              <a:rPr lang="en-US" sz="1600" dirty="0" smtClean="0">
                <a:latin typeface="Georgia" pitchFamily="18" charset="0"/>
              </a:rPr>
              <a:t>  </a:t>
            </a:r>
            <a:r>
              <a:rPr lang="en-US" sz="1600" dirty="0" smtClean="0">
                <a:latin typeface="Georgia" pitchFamily="18" charset="0"/>
              </a:rPr>
              <a:t>More Information Early  </a:t>
            </a:r>
            <a:r>
              <a:rPr lang="en-US" sz="1600" dirty="0" smtClean="0">
                <a:latin typeface="Georgia" pitchFamily="18" charset="0"/>
              </a:rPr>
              <a:t>+ Enhanced Communication =&gt; Efficient &amp; Better </a:t>
            </a:r>
            <a:r>
              <a:rPr lang="en-US" sz="1600" dirty="0" smtClean="0">
                <a:latin typeface="Georgia" pitchFamily="18" charset="0"/>
              </a:rPr>
              <a:t>Quality </a:t>
            </a:r>
            <a:r>
              <a:rPr lang="en-US" sz="1600" dirty="0" smtClean="0">
                <a:latin typeface="Georgia" pitchFamily="18" charset="0"/>
              </a:rPr>
              <a:t>Work</a:t>
            </a:r>
            <a:endParaRPr lang="en-US" sz="1600" dirty="0" smtClean="0">
              <a:latin typeface="Georgia" pitchFamily="18" charset="0"/>
            </a:endParaRPr>
          </a:p>
          <a:p>
            <a:pPr>
              <a:lnSpc>
                <a:spcPct val="120000"/>
              </a:lnSpc>
            </a:pPr>
            <a:r>
              <a:rPr lang="en-US" sz="1600" dirty="0" smtClean="0">
                <a:latin typeface="Georgia" pitchFamily="18" charset="0"/>
              </a:rPr>
              <a:t>  3D </a:t>
            </a:r>
            <a:r>
              <a:rPr lang="en-US" sz="1600" dirty="0" smtClean="0">
                <a:latin typeface="Georgia" pitchFamily="18" charset="0"/>
              </a:rPr>
              <a:t>Laser Surveying (Info)  + </a:t>
            </a:r>
            <a:r>
              <a:rPr lang="en-US" sz="1600" dirty="0" smtClean="0">
                <a:latin typeface="Georgia" pitchFamily="18" charset="0"/>
              </a:rPr>
              <a:t>Key Player Kickoff Meetings  =&gt; </a:t>
            </a:r>
            <a:r>
              <a:rPr lang="en-US" sz="1600" dirty="0" smtClean="0">
                <a:latin typeface="Georgia" pitchFamily="18" charset="0"/>
              </a:rPr>
              <a:t>Teamwork </a:t>
            </a:r>
            <a:r>
              <a:rPr lang="en-US" sz="1600" dirty="0" smtClean="0">
                <a:latin typeface="Georgia" pitchFamily="18" charset="0"/>
              </a:rPr>
              <a:t>&amp; Unity</a:t>
            </a:r>
          </a:p>
          <a:p>
            <a:endParaRPr lang="en-US" sz="500" dirty="0" smtClean="0">
              <a:latin typeface="Georgia" pitchFamily="18" charset="0"/>
            </a:endParaRPr>
          </a:p>
          <a:p>
            <a:r>
              <a:rPr lang="en-US" u="sng" dirty="0" smtClean="0">
                <a:latin typeface="Georgia" pitchFamily="18" charset="0"/>
              </a:rPr>
              <a:t>Innovation</a:t>
            </a:r>
            <a:endParaRPr lang="en-US" u="sng" dirty="0" smtClean="0">
              <a:latin typeface="Georgia" pitchFamily="18" charset="0"/>
            </a:endParaRPr>
          </a:p>
          <a:p>
            <a:pPr>
              <a:lnSpc>
                <a:spcPct val="120000"/>
              </a:lnSpc>
            </a:pPr>
            <a:r>
              <a:rPr lang="en-US" sz="1600" dirty="0" smtClean="0">
                <a:latin typeface="Georgia" pitchFamily="18" charset="0"/>
              </a:rPr>
              <a:t>  Need </a:t>
            </a:r>
            <a:r>
              <a:rPr lang="en-US" sz="1600" dirty="0" smtClean="0">
                <a:latin typeface="Georgia" pitchFamily="18" charset="0"/>
              </a:rPr>
              <a:t>Cohesive Teams to be Forward Thinking </a:t>
            </a:r>
            <a:endParaRPr lang="en-US" sz="1600" dirty="0" smtClean="0">
              <a:latin typeface="Georgia" pitchFamily="18" charset="0"/>
            </a:endParaRPr>
          </a:p>
          <a:p>
            <a:pPr>
              <a:lnSpc>
                <a:spcPct val="120000"/>
              </a:lnSpc>
            </a:pPr>
            <a:r>
              <a:rPr lang="en-US" sz="1600" dirty="0" smtClean="0">
                <a:latin typeface="Georgia" pitchFamily="18" charset="0"/>
              </a:rPr>
              <a:t> </a:t>
            </a:r>
            <a:r>
              <a:rPr lang="en-US" sz="1600" dirty="0" smtClean="0">
                <a:latin typeface="Georgia" pitchFamily="18" charset="0"/>
              </a:rPr>
              <a:t> Utilize Alternative Technologies &amp; Redesigned Systems Wherever Sensible</a:t>
            </a:r>
          </a:p>
          <a:p>
            <a:pPr>
              <a:lnSpc>
                <a:spcPct val="120000"/>
              </a:lnSpc>
            </a:pPr>
            <a:r>
              <a:rPr lang="en-US" sz="1600" dirty="0" smtClean="0">
                <a:latin typeface="Georgia" pitchFamily="18" charset="0"/>
              </a:rPr>
              <a:t>        =&gt;   Avoid Design Decisions  Resulting  in Severe Financial Penalties</a:t>
            </a:r>
          </a:p>
          <a:p>
            <a:pPr>
              <a:lnSpc>
                <a:spcPct val="120000"/>
              </a:lnSpc>
            </a:pPr>
            <a:r>
              <a:rPr lang="en-US" sz="1600" dirty="0" smtClean="0">
                <a:latin typeface="Georgia" pitchFamily="18" charset="0"/>
              </a:rPr>
              <a:t> </a:t>
            </a:r>
            <a:r>
              <a:rPr lang="en-US" sz="1600" dirty="0" smtClean="0">
                <a:latin typeface="Georgia" pitchFamily="18" charset="0"/>
              </a:rPr>
              <a:t>       =&gt;   Pursue Potential Savings </a:t>
            </a:r>
            <a:r>
              <a:rPr lang="en-US" sz="1600" dirty="0" smtClean="0">
                <a:latin typeface="Georgia" pitchFamily="18" charset="0"/>
              </a:rPr>
              <a:t>for </a:t>
            </a:r>
            <a:r>
              <a:rPr lang="en-US" sz="1600" dirty="0" smtClean="0">
                <a:latin typeface="Georgia" pitchFamily="18" charset="0"/>
              </a:rPr>
              <a:t>Each Party</a:t>
            </a:r>
          </a:p>
          <a:p>
            <a:pPr lvl="1"/>
            <a:r>
              <a:rPr lang="en-US" sz="500" dirty="0" smtClean="0">
                <a:latin typeface="Georgia" pitchFamily="18" charset="0"/>
              </a:rPr>
              <a:t> </a:t>
            </a:r>
            <a:endParaRPr lang="en-US" sz="500" dirty="0" smtClean="0">
              <a:latin typeface="Georgia" pitchFamily="18" charset="0"/>
            </a:endParaRPr>
          </a:p>
          <a:p>
            <a:r>
              <a:rPr lang="en-US" u="sng" dirty="0" smtClean="0">
                <a:latin typeface="Georgia" pitchFamily="18" charset="0"/>
              </a:rPr>
              <a:t>Emotional</a:t>
            </a:r>
            <a:r>
              <a:rPr lang="en-US" sz="2000" u="sng" dirty="0" smtClean="0">
                <a:latin typeface="Georgia" pitchFamily="18" charset="0"/>
              </a:rPr>
              <a:t> </a:t>
            </a:r>
            <a:r>
              <a:rPr lang="en-US" u="sng" dirty="0" smtClean="0">
                <a:latin typeface="Georgia" pitchFamily="18" charset="0"/>
              </a:rPr>
              <a:t>Intelligence</a:t>
            </a:r>
          </a:p>
          <a:p>
            <a:pPr>
              <a:lnSpc>
                <a:spcPct val="120000"/>
              </a:lnSpc>
            </a:pPr>
            <a:r>
              <a:rPr lang="en-US" sz="1600" dirty="0" smtClean="0">
                <a:latin typeface="Georgia" pitchFamily="18" charset="0"/>
              </a:rPr>
              <a:t>  </a:t>
            </a:r>
            <a:r>
              <a:rPr lang="en-US" sz="1600" dirty="0" smtClean="0">
                <a:latin typeface="Georgia" pitchFamily="18" charset="0"/>
              </a:rPr>
              <a:t>Periodic Monitoring = I</a:t>
            </a:r>
            <a:r>
              <a:rPr lang="en-US" sz="1600" dirty="0" smtClean="0">
                <a:latin typeface="Georgia" pitchFamily="18" charset="0"/>
              </a:rPr>
              <a:t>nsight into Individuals </a:t>
            </a:r>
            <a:r>
              <a:rPr lang="en-US" sz="1600" dirty="0" smtClean="0">
                <a:latin typeface="Georgia" pitchFamily="18" charset="0"/>
              </a:rPr>
              <a:t>&amp; </a:t>
            </a:r>
            <a:r>
              <a:rPr lang="en-US" sz="1600" dirty="0" smtClean="0">
                <a:latin typeface="Georgia" pitchFamily="18" charset="0"/>
              </a:rPr>
              <a:t>Project Climate Simultaneously</a:t>
            </a:r>
          </a:p>
          <a:p>
            <a:pPr>
              <a:lnSpc>
                <a:spcPct val="120000"/>
              </a:lnSpc>
            </a:pPr>
            <a:r>
              <a:rPr lang="en-US" sz="1600" dirty="0" smtClean="0">
                <a:latin typeface="Georgia" pitchFamily="18" charset="0"/>
              </a:rPr>
              <a:t> </a:t>
            </a:r>
            <a:r>
              <a:rPr lang="en-US" sz="1600" dirty="0" smtClean="0">
                <a:latin typeface="Georgia" pitchFamily="18" charset="0"/>
              </a:rPr>
              <a:t> Allows Focused Efforts to Develop Individual </a:t>
            </a:r>
            <a:r>
              <a:rPr lang="en-US" sz="1600" dirty="0" smtClean="0">
                <a:latin typeface="Georgia" pitchFamily="18" charset="0"/>
              </a:rPr>
              <a:t>&amp; </a:t>
            </a:r>
            <a:r>
              <a:rPr lang="en-US" sz="1600" dirty="0" smtClean="0">
                <a:latin typeface="Georgia" pitchFamily="18" charset="0"/>
              </a:rPr>
              <a:t>Project</a:t>
            </a:r>
            <a:endParaRPr lang="en-US" sz="1600" dirty="0" smtClean="0">
              <a:latin typeface="Georgia" pitchFamily="18" charset="0"/>
            </a:endParaRPr>
          </a:p>
          <a:p>
            <a:pPr>
              <a:lnSpc>
                <a:spcPct val="120000"/>
              </a:lnSpc>
            </a:pPr>
            <a:r>
              <a:rPr lang="en-US" sz="1600" dirty="0" smtClean="0">
                <a:latin typeface="Georgia" pitchFamily="18" charset="0"/>
              </a:rPr>
              <a:t>  Encourages Tailoring Project Climate </a:t>
            </a:r>
            <a:r>
              <a:rPr lang="en-US" sz="1600" dirty="0" smtClean="0">
                <a:latin typeface="Georgia" pitchFamily="18" charset="0"/>
              </a:rPr>
              <a:t>to </a:t>
            </a:r>
            <a:r>
              <a:rPr lang="en-US" sz="1600" dirty="0" smtClean="0">
                <a:latin typeface="Georgia" pitchFamily="18" charset="0"/>
              </a:rPr>
              <a:t>Highlight Teams Strengths</a:t>
            </a:r>
            <a:endParaRPr lang="en-US" sz="1600" dirty="0" smtClean="0">
              <a:latin typeface="Georgia" pitchFamily="18" charset="0"/>
            </a:endParaRPr>
          </a:p>
          <a:p>
            <a:endParaRPr lang="en-US" sz="1000" dirty="0" smtClean="0">
              <a:latin typeface="Georgia" pitchFamily="18" charset="0"/>
            </a:endParaRPr>
          </a:p>
          <a:p>
            <a:r>
              <a:rPr lang="en-US" sz="1000" dirty="0" smtClean="0">
                <a:latin typeface="Georgia" pitchFamily="18" charset="0"/>
              </a:rPr>
              <a:t>	</a:t>
            </a:r>
            <a:r>
              <a:rPr lang="en-US" sz="1000" i="1" dirty="0" smtClean="0">
                <a:latin typeface="Georgia" pitchFamily="18" charset="0"/>
              </a:rPr>
              <a:t>      </a:t>
            </a:r>
            <a:r>
              <a:rPr lang="en-US" sz="2000" i="1" dirty="0" smtClean="0">
                <a:latin typeface="Georgia" pitchFamily="18" charset="0"/>
              </a:rPr>
              <a:t>…Ultimately, enabling synergy among renovation </a:t>
            </a:r>
            <a:r>
              <a:rPr lang="en-US" sz="2000" i="1" dirty="0" smtClean="0">
                <a:latin typeface="Georgia" pitchFamily="18" charset="0"/>
              </a:rPr>
              <a:t>teams</a:t>
            </a:r>
            <a:endParaRPr lang="en-US" dirty="0">
              <a:latin typeface="Georgia" pitchFamily="18" charset="0"/>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a:t>
            </a:r>
            <a:r>
              <a:rPr lang="en-US" sz="3400" dirty="0" smtClean="0">
                <a:solidFill>
                  <a:schemeClr val="bg2">
                    <a:lumMod val="60000"/>
                    <a:lumOff val="40000"/>
                  </a:schemeClr>
                </a:solidFill>
                <a:ea typeface="+mj-ea"/>
                <a:cs typeface="+mj-cs"/>
              </a:rPr>
              <a:t>Summary</a:t>
            </a:r>
            <a:endParaRPr lang="en-US" sz="3400" dirty="0" smtClean="0">
              <a:ea typeface="+mj-ea"/>
              <a:cs typeface="+mj-cs"/>
            </a:endParaRPr>
          </a:p>
        </p:txBody>
      </p:sp>
      <p:sp>
        <p:nvSpPr>
          <p:cNvPr id="20" name="Rectangle 19"/>
          <p:cNvSpPr/>
          <p:nvPr/>
        </p:nvSpPr>
        <p:spPr>
          <a:xfrm>
            <a:off x="9601200" y="2209800"/>
            <a:ext cx="8153400" cy="3410164"/>
          </a:xfrm>
          <a:prstGeom prst="rect">
            <a:avLst/>
          </a:prstGeom>
        </p:spPr>
        <p:txBody>
          <a:bodyPr wrap="square">
            <a:spAutoFit/>
          </a:bodyPr>
          <a:lstStyle/>
          <a:p>
            <a:pPr indent="173038">
              <a:lnSpc>
                <a:spcPct val="140000"/>
              </a:lnSpc>
              <a:buFont typeface="Arial" pitchFamily="34" charset="0"/>
              <a:buChar char="•"/>
            </a:pPr>
            <a:r>
              <a:rPr lang="en-US" sz="1600" dirty="0" smtClean="0">
                <a:latin typeface="Georgia" pitchFamily="18" charset="0"/>
              </a:rPr>
              <a:t>Remove Tenants Earlier – Demolish Interior – 3D Laser Scan </a:t>
            </a:r>
          </a:p>
          <a:p>
            <a:pPr marL="0" lvl="1" indent="173038">
              <a:lnSpc>
                <a:spcPct val="140000"/>
              </a:lnSpc>
              <a:buFont typeface="Arial" pitchFamily="34" charset="0"/>
              <a:buChar char="•"/>
            </a:pPr>
            <a:r>
              <a:rPr lang="en-US" sz="1600" dirty="0" smtClean="0">
                <a:latin typeface="Georgia" pitchFamily="18" charset="0"/>
              </a:rPr>
              <a:t>Hold Kickoff Meetings Prior to Design Stage (Owner, A/E, CM, Civil)</a:t>
            </a:r>
          </a:p>
          <a:p>
            <a:pPr marL="0" lvl="1" indent="173038">
              <a:lnSpc>
                <a:spcPct val="140000"/>
              </a:lnSpc>
              <a:buFont typeface="Arial" pitchFamily="34" charset="0"/>
              <a:buChar char="•"/>
            </a:pPr>
            <a:r>
              <a:rPr lang="en-US" sz="1600" dirty="0" smtClean="0">
                <a:latin typeface="Georgia" pitchFamily="18" charset="0"/>
              </a:rPr>
              <a:t>Avoid Basement Expansion – Utilize Space for </a:t>
            </a:r>
            <a:r>
              <a:rPr lang="en-US" sz="1600" dirty="0" err="1" smtClean="0">
                <a:latin typeface="Georgia" pitchFamily="18" charset="0"/>
              </a:rPr>
              <a:t>Mech</a:t>
            </a:r>
            <a:r>
              <a:rPr lang="en-US" sz="1600" dirty="0" smtClean="0">
                <a:latin typeface="Georgia" pitchFamily="18" charset="0"/>
              </a:rPr>
              <a:t>/</a:t>
            </a:r>
            <a:r>
              <a:rPr lang="en-US" sz="1600" dirty="0" err="1" smtClean="0">
                <a:latin typeface="Georgia" pitchFamily="18" charset="0"/>
              </a:rPr>
              <a:t>Elec</a:t>
            </a:r>
            <a:r>
              <a:rPr lang="en-US" sz="1600" dirty="0" smtClean="0">
                <a:latin typeface="Georgia" pitchFamily="18" charset="0"/>
              </a:rPr>
              <a:t>  &amp; Storage</a:t>
            </a:r>
          </a:p>
          <a:p>
            <a:pPr indent="173038">
              <a:lnSpc>
                <a:spcPct val="140000"/>
              </a:lnSpc>
              <a:buFont typeface="Arial" pitchFamily="34" charset="0"/>
              <a:buChar char="•"/>
            </a:pPr>
            <a:r>
              <a:rPr lang="en-US" sz="1600" dirty="0" smtClean="0">
                <a:latin typeface="Georgia" pitchFamily="18" charset="0"/>
              </a:rPr>
              <a:t>Replace VAV System  w/ FPIUs</a:t>
            </a:r>
          </a:p>
          <a:p>
            <a:pPr marL="0" lvl="1" indent="173038">
              <a:lnSpc>
                <a:spcPct val="140000"/>
              </a:lnSpc>
              <a:buFont typeface="Arial" pitchFamily="34" charset="0"/>
              <a:buChar char="•"/>
            </a:pPr>
            <a:r>
              <a:rPr lang="en-US" sz="1600" dirty="0" smtClean="0">
                <a:latin typeface="Georgia" pitchFamily="18" charset="0"/>
              </a:rPr>
              <a:t>Quarterly EQ Assessments for Key Players:  CM Field &amp; Office, Arch, Lead Contractors</a:t>
            </a:r>
          </a:p>
          <a:p>
            <a:pPr marL="0" lvl="1" indent="173038">
              <a:lnSpc>
                <a:spcPct val="140000"/>
              </a:lnSpc>
              <a:buFont typeface="Symbol" pitchFamily="18" charset="2"/>
              <a:buChar char="Þ"/>
            </a:pPr>
            <a:endParaRPr lang="en-US" sz="1600" dirty="0" smtClean="0">
              <a:latin typeface="Georgia" pitchFamily="18" charset="0"/>
            </a:endParaRPr>
          </a:p>
          <a:p>
            <a:pPr marL="914400" lvl="3" indent="173038">
              <a:lnSpc>
                <a:spcPct val="140000"/>
              </a:lnSpc>
              <a:buFont typeface="Symbol" pitchFamily="18" charset="2"/>
              <a:buChar char="Þ"/>
            </a:pPr>
            <a:r>
              <a:rPr lang="en-US" b="1" i="1" dirty="0" smtClean="0">
                <a:latin typeface="Georgia" pitchFamily="18" charset="0"/>
              </a:rPr>
              <a:t>    Effective Collaboration, Schedule Acceleration, </a:t>
            </a:r>
          </a:p>
          <a:p>
            <a:pPr marL="0" lvl="1" indent="173038">
              <a:lnSpc>
                <a:spcPct val="140000"/>
              </a:lnSpc>
            </a:pPr>
            <a:r>
              <a:rPr lang="en-US" b="1" i="1" dirty="0" smtClean="0">
                <a:latin typeface="Georgia" pitchFamily="18" charset="0"/>
              </a:rPr>
              <a:t> </a:t>
            </a:r>
            <a:r>
              <a:rPr lang="en-US" b="1" i="1" dirty="0" smtClean="0">
                <a:latin typeface="Georgia" pitchFamily="18" charset="0"/>
              </a:rPr>
              <a:t>          Cost Savings, Individual &amp; Organizational Growth</a:t>
            </a:r>
          </a:p>
          <a:p>
            <a:pPr indent="109538">
              <a:lnSpc>
                <a:spcPct val="110000"/>
              </a:lnSpc>
              <a:buFont typeface="Arial" pitchFamily="34" charset="0"/>
              <a:buChar char="•"/>
            </a:pPr>
            <a:endParaRPr lang="en-US" sz="1400" dirty="0" smtClean="0">
              <a:latin typeface="Georgia" pitchFamily="18" charset="0"/>
            </a:endParaRPr>
          </a:p>
          <a:p>
            <a:pPr indent="109538">
              <a:lnSpc>
                <a:spcPct val="110000"/>
              </a:lnSpc>
              <a:buFont typeface="Arial" pitchFamily="34" charset="0"/>
              <a:buChar char="•"/>
            </a:pPr>
            <a:endParaRPr lang="en-US" sz="1400" dirty="0" smtClean="0">
              <a:latin typeface="Georgia" pitchFamily="18" charset="0"/>
            </a:endParaRPr>
          </a:p>
        </p:txBody>
      </p:sp>
      <p:sp>
        <p:nvSpPr>
          <p:cNvPr id="24" name="Rectangle 23"/>
          <p:cNvSpPr/>
          <p:nvPr/>
        </p:nvSpPr>
        <p:spPr>
          <a:xfrm>
            <a:off x="9372600" y="1676400"/>
            <a:ext cx="3124200" cy="437107"/>
          </a:xfrm>
          <a:prstGeom prst="rect">
            <a:avLst/>
          </a:prstGeom>
        </p:spPr>
        <p:txBody>
          <a:bodyPr wrap="square">
            <a:spAutoFit/>
          </a:bodyPr>
          <a:lstStyle/>
          <a:p>
            <a:pPr>
              <a:lnSpc>
                <a:spcPct val="150000"/>
              </a:lnSpc>
            </a:pPr>
            <a:r>
              <a:rPr lang="en-US" sz="1700" b="1" dirty="0" smtClean="0">
                <a:latin typeface="Georgia" pitchFamily="18" charset="0"/>
              </a:rPr>
              <a:t>My Proposal</a:t>
            </a:r>
            <a:endParaRPr lang="en-US" sz="1700" dirty="0" smtClean="0">
              <a:latin typeface="Georgia" pitchFamily="18" charset="0"/>
            </a:endParaRPr>
          </a:p>
        </p:txBody>
      </p:sp>
      <p:sp>
        <p:nvSpPr>
          <p:cNvPr id="13" name="Rectangle 12"/>
          <p:cNvSpPr/>
          <p:nvPr/>
        </p:nvSpPr>
        <p:spPr>
          <a:xfrm>
            <a:off x="0" y="1534065"/>
            <a:ext cx="9144000" cy="553998"/>
          </a:xfrm>
          <a:prstGeom prst="rect">
            <a:avLst/>
          </a:prstGeom>
        </p:spPr>
        <p:txBody>
          <a:bodyPr wrap="square">
            <a:spAutoFit/>
          </a:bodyPr>
          <a:lstStyle/>
          <a:p>
            <a:pPr algn="ctr">
              <a:lnSpc>
                <a:spcPct val="150000"/>
              </a:lnSpc>
            </a:pPr>
            <a:r>
              <a:rPr lang="en-US" sz="2000" b="1" i="1" dirty="0" smtClean="0">
                <a:latin typeface="Georgia" pitchFamily="18" charset="0"/>
              </a:rPr>
              <a:t>“</a:t>
            </a:r>
            <a:r>
              <a:rPr lang="en-US" sz="2000" b="1" i="1" dirty="0" smtClean="0">
                <a:latin typeface="Georgia" pitchFamily="18" charset="0"/>
              </a:rPr>
              <a:t>Enabling Synergy Among Renovation </a:t>
            </a:r>
            <a:r>
              <a:rPr lang="en-US" sz="2000" b="1" i="1" dirty="0" smtClean="0">
                <a:latin typeface="Georgia" pitchFamily="18" charset="0"/>
              </a:rPr>
              <a:t>Teams”</a:t>
            </a:r>
            <a:endParaRPr lang="en-US" sz="2000" b="1" dirty="0" smtClean="0">
              <a:latin typeface="Georgia" pitchFamily="18" charset="0"/>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a:t>
            </a:r>
            <a:r>
              <a:rPr lang="en-US" sz="3400" dirty="0" smtClean="0">
                <a:solidFill>
                  <a:schemeClr val="bg2">
                    <a:lumMod val="60000"/>
                    <a:lumOff val="40000"/>
                  </a:schemeClr>
                </a:solidFill>
                <a:ea typeface="+mj-ea"/>
                <a:cs typeface="+mj-cs"/>
              </a:rPr>
              <a:t>Closing</a:t>
            </a:r>
            <a:endParaRPr lang="en-US" sz="3400" dirty="0" smtClean="0">
              <a:ea typeface="+mj-ea"/>
              <a:cs typeface="+mj-cs"/>
            </a:endParaRPr>
          </a:p>
        </p:txBody>
      </p:sp>
      <p:sp>
        <p:nvSpPr>
          <p:cNvPr id="20" name="Rectangle 19"/>
          <p:cNvSpPr/>
          <p:nvPr/>
        </p:nvSpPr>
        <p:spPr>
          <a:xfrm>
            <a:off x="9601200" y="2209800"/>
            <a:ext cx="8153400" cy="3410164"/>
          </a:xfrm>
          <a:prstGeom prst="rect">
            <a:avLst/>
          </a:prstGeom>
        </p:spPr>
        <p:txBody>
          <a:bodyPr wrap="square">
            <a:spAutoFit/>
          </a:bodyPr>
          <a:lstStyle/>
          <a:p>
            <a:pPr indent="173038">
              <a:lnSpc>
                <a:spcPct val="140000"/>
              </a:lnSpc>
              <a:buFont typeface="Arial" pitchFamily="34" charset="0"/>
              <a:buChar char="•"/>
            </a:pPr>
            <a:r>
              <a:rPr lang="en-US" sz="1600" dirty="0" smtClean="0">
                <a:latin typeface="Georgia" pitchFamily="18" charset="0"/>
              </a:rPr>
              <a:t>Remove Tenants Earlier – Demolish Interior – 3D Laser Scan </a:t>
            </a:r>
          </a:p>
          <a:p>
            <a:pPr marL="0" lvl="1" indent="173038">
              <a:lnSpc>
                <a:spcPct val="140000"/>
              </a:lnSpc>
              <a:buFont typeface="Arial" pitchFamily="34" charset="0"/>
              <a:buChar char="•"/>
            </a:pPr>
            <a:r>
              <a:rPr lang="en-US" sz="1600" dirty="0" smtClean="0">
                <a:latin typeface="Georgia" pitchFamily="18" charset="0"/>
              </a:rPr>
              <a:t>Hold Kickoff Meetings Prior to Design Stage (Owner, A/E, CM, Civil)</a:t>
            </a:r>
          </a:p>
          <a:p>
            <a:pPr marL="0" lvl="1" indent="173038">
              <a:lnSpc>
                <a:spcPct val="140000"/>
              </a:lnSpc>
              <a:buFont typeface="Arial" pitchFamily="34" charset="0"/>
              <a:buChar char="•"/>
            </a:pPr>
            <a:r>
              <a:rPr lang="en-US" sz="1600" dirty="0" smtClean="0">
                <a:latin typeface="Georgia" pitchFamily="18" charset="0"/>
              </a:rPr>
              <a:t>Avoid Basement Expansion – Utilize Space for </a:t>
            </a:r>
            <a:r>
              <a:rPr lang="en-US" sz="1600" dirty="0" err="1" smtClean="0">
                <a:latin typeface="Georgia" pitchFamily="18" charset="0"/>
              </a:rPr>
              <a:t>Mech</a:t>
            </a:r>
            <a:r>
              <a:rPr lang="en-US" sz="1600" dirty="0" smtClean="0">
                <a:latin typeface="Georgia" pitchFamily="18" charset="0"/>
              </a:rPr>
              <a:t>/</a:t>
            </a:r>
            <a:r>
              <a:rPr lang="en-US" sz="1600" dirty="0" err="1" smtClean="0">
                <a:latin typeface="Georgia" pitchFamily="18" charset="0"/>
              </a:rPr>
              <a:t>Elec</a:t>
            </a:r>
            <a:r>
              <a:rPr lang="en-US" sz="1600" dirty="0" smtClean="0">
                <a:latin typeface="Georgia" pitchFamily="18" charset="0"/>
              </a:rPr>
              <a:t>  &amp; Storage</a:t>
            </a:r>
          </a:p>
          <a:p>
            <a:pPr indent="173038">
              <a:lnSpc>
                <a:spcPct val="140000"/>
              </a:lnSpc>
              <a:buFont typeface="Arial" pitchFamily="34" charset="0"/>
              <a:buChar char="•"/>
            </a:pPr>
            <a:r>
              <a:rPr lang="en-US" sz="1600" dirty="0" smtClean="0">
                <a:latin typeface="Georgia" pitchFamily="18" charset="0"/>
              </a:rPr>
              <a:t>Replace VAV System  w/ FPIUs</a:t>
            </a:r>
          </a:p>
          <a:p>
            <a:pPr marL="0" lvl="1" indent="173038">
              <a:lnSpc>
                <a:spcPct val="140000"/>
              </a:lnSpc>
              <a:buFont typeface="Arial" pitchFamily="34" charset="0"/>
              <a:buChar char="•"/>
            </a:pPr>
            <a:r>
              <a:rPr lang="en-US" sz="1600" dirty="0" smtClean="0">
                <a:latin typeface="Georgia" pitchFamily="18" charset="0"/>
              </a:rPr>
              <a:t>Quarterly EQ Assessments for Key Players:  CM Field &amp; Office, Arch, Lead Contractors</a:t>
            </a:r>
          </a:p>
          <a:p>
            <a:pPr marL="0" lvl="1" indent="173038">
              <a:lnSpc>
                <a:spcPct val="140000"/>
              </a:lnSpc>
              <a:buFont typeface="Symbol" pitchFamily="18" charset="2"/>
              <a:buChar char="Þ"/>
            </a:pPr>
            <a:endParaRPr lang="en-US" sz="1600" dirty="0" smtClean="0">
              <a:latin typeface="Georgia" pitchFamily="18" charset="0"/>
            </a:endParaRPr>
          </a:p>
          <a:p>
            <a:pPr marL="914400" lvl="3" indent="173038">
              <a:lnSpc>
                <a:spcPct val="140000"/>
              </a:lnSpc>
              <a:buFont typeface="Symbol" pitchFamily="18" charset="2"/>
              <a:buChar char="Þ"/>
            </a:pPr>
            <a:r>
              <a:rPr lang="en-US" b="1" i="1" dirty="0" smtClean="0">
                <a:latin typeface="Georgia" pitchFamily="18" charset="0"/>
              </a:rPr>
              <a:t>    Effective Collaboration, Schedule Acceleration, </a:t>
            </a:r>
          </a:p>
          <a:p>
            <a:pPr marL="0" lvl="1" indent="173038">
              <a:lnSpc>
                <a:spcPct val="140000"/>
              </a:lnSpc>
            </a:pPr>
            <a:r>
              <a:rPr lang="en-US" b="1" i="1" dirty="0" smtClean="0">
                <a:latin typeface="Georgia" pitchFamily="18" charset="0"/>
              </a:rPr>
              <a:t> </a:t>
            </a:r>
            <a:r>
              <a:rPr lang="en-US" b="1" i="1" dirty="0" smtClean="0">
                <a:latin typeface="Georgia" pitchFamily="18" charset="0"/>
              </a:rPr>
              <a:t>          Cost Savings, Individual &amp; Organizational Growth</a:t>
            </a:r>
          </a:p>
          <a:p>
            <a:pPr indent="109538">
              <a:lnSpc>
                <a:spcPct val="110000"/>
              </a:lnSpc>
              <a:buFont typeface="Arial" pitchFamily="34" charset="0"/>
              <a:buChar char="•"/>
            </a:pPr>
            <a:endParaRPr lang="en-US" sz="1400" dirty="0" smtClean="0">
              <a:latin typeface="Georgia" pitchFamily="18" charset="0"/>
            </a:endParaRPr>
          </a:p>
          <a:p>
            <a:pPr indent="109538">
              <a:lnSpc>
                <a:spcPct val="110000"/>
              </a:lnSpc>
              <a:buFont typeface="Arial" pitchFamily="34" charset="0"/>
              <a:buChar char="•"/>
            </a:pPr>
            <a:endParaRPr lang="en-US" sz="1400" dirty="0" smtClean="0">
              <a:latin typeface="Georgia" pitchFamily="18" charset="0"/>
            </a:endParaRPr>
          </a:p>
        </p:txBody>
      </p:sp>
      <p:sp>
        <p:nvSpPr>
          <p:cNvPr id="24" name="Rectangle 23"/>
          <p:cNvSpPr/>
          <p:nvPr/>
        </p:nvSpPr>
        <p:spPr>
          <a:xfrm>
            <a:off x="9372600" y="1676400"/>
            <a:ext cx="3124200" cy="437107"/>
          </a:xfrm>
          <a:prstGeom prst="rect">
            <a:avLst/>
          </a:prstGeom>
        </p:spPr>
        <p:txBody>
          <a:bodyPr wrap="square">
            <a:spAutoFit/>
          </a:bodyPr>
          <a:lstStyle/>
          <a:p>
            <a:pPr>
              <a:lnSpc>
                <a:spcPct val="150000"/>
              </a:lnSpc>
            </a:pPr>
            <a:r>
              <a:rPr lang="en-US" sz="1700" b="1" dirty="0" smtClean="0">
                <a:latin typeface="Georgia" pitchFamily="18" charset="0"/>
              </a:rPr>
              <a:t>My Proposal</a:t>
            </a:r>
            <a:endParaRPr lang="en-US" sz="1700" dirty="0" smtClean="0">
              <a:latin typeface="Georgia" pitchFamily="18" charset="0"/>
            </a:endParaRPr>
          </a:p>
        </p:txBody>
      </p:sp>
      <p:sp>
        <p:nvSpPr>
          <p:cNvPr id="13" name="Subtitle 2"/>
          <p:cNvSpPr txBox="1">
            <a:spLocks/>
          </p:cNvSpPr>
          <p:nvPr/>
        </p:nvSpPr>
        <p:spPr>
          <a:xfrm>
            <a:off x="18821400" y="1516812"/>
            <a:ext cx="7315200" cy="4876800"/>
          </a:xfrm>
          <a:custGeom>
            <a:avLst/>
            <a:gdLst>
              <a:gd name="connsiteX0" fmla="*/ 0 w 4572000"/>
              <a:gd name="connsiteY0" fmla="*/ 0 h 1752600"/>
              <a:gd name="connsiteX1" fmla="*/ 4572000 w 4572000"/>
              <a:gd name="connsiteY1" fmla="*/ 0 h 1752600"/>
              <a:gd name="connsiteX2" fmla="*/ 4572000 w 4572000"/>
              <a:gd name="connsiteY2" fmla="*/ 1752600 h 1752600"/>
              <a:gd name="connsiteX3" fmla="*/ 0 w 4572000"/>
              <a:gd name="connsiteY3" fmla="*/ 1752600 h 1752600"/>
              <a:gd name="connsiteX4" fmla="*/ 0 w 45720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1752600">
                <a:moveTo>
                  <a:pt x="0" y="0"/>
                </a:moveTo>
                <a:lnTo>
                  <a:pt x="4572000" y="0"/>
                </a:lnTo>
                <a:lnTo>
                  <a:pt x="4572000" y="1752600"/>
                </a:lnTo>
                <a:lnTo>
                  <a:pt x="0" y="1752600"/>
                </a:lnTo>
                <a:lnTo>
                  <a:pt x="0" y="0"/>
                </a:lnTo>
                <a:close/>
              </a:path>
            </a:pathLst>
          </a:custGeom>
          <a:noFill/>
          <a:effectLst>
            <a:softEdge rad="12700"/>
          </a:effectLst>
        </p:spPr>
        <p:txBody>
          <a:bodyPr>
            <a:normAutofit/>
          </a:bodyPr>
          <a:lstStyle/>
          <a:p>
            <a:pPr algn="ctr" fontAlgn="auto">
              <a:spcBef>
                <a:spcPct val="20000"/>
              </a:spcBef>
              <a:spcAft>
                <a:spcPts val="0"/>
              </a:spcAft>
              <a:buClr>
                <a:srgbClr val="000000"/>
              </a:buClr>
              <a:buSzPct val="85000"/>
              <a:buFont typeface="Arial" pitchFamily="34" charset="0"/>
              <a:buNone/>
              <a:defRPr/>
            </a:pPr>
            <a:r>
              <a:rPr lang="en-US" sz="3200" dirty="0" smtClean="0">
                <a:solidFill>
                  <a:srgbClr val="000000"/>
                </a:solidFill>
                <a:latin typeface="Georgia"/>
              </a:rPr>
              <a:t>Thank You</a:t>
            </a:r>
            <a:endParaRPr lang="en-US" sz="3200" dirty="0">
              <a:solidFill>
                <a:srgbClr val="000000"/>
              </a:solidFill>
              <a:latin typeface="Georgia"/>
            </a:endParaRPr>
          </a:p>
          <a:p>
            <a:pPr algn="ctr" fontAlgn="auto">
              <a:lnSpc>
                <a:spcPct val="90000"/>
              </a:lnSpc>
              <a:spcBef>
                <a:spcPct val="20000"/>
              </a:spcBef>
              <a:spcAft>
                <a:spcPts val="0"/>
              </a:spcAft>
              <a:buClr>
                <a:srgbClr val="000000"/>
              </a:buClr>
              <a:buSzPct val="85000"/>
              <a:buFont typeface="Arial" pitchFamily="34" charset="0"/>
              <a:buNone/>
              <a:defRPr/>
            </a:pPr>
            <a:r>
              <a:rPr lang="en-US" sz="1600" dirty="0" smtClean="0">
                <a:solidFill>
                  <a:srgbClr val="000000"/>
                </a:solidFill>
                <a:latin typeface="Georgia"/>
              </a:rPr>
              <a:t>Pennsylvania </a:t>
            </a:r>
            <a:r>
              <a:rPr lang="en-US" sz="1600" dirty="0">
                <a:solidFill>
                  <a:srgbClr val="000000"/>
                </a:solidFill>
                <a:latin typeface="Georgia"/>
              </a:rPr>
              <a:t>State </a:t>
            </a:r>
            <a:r>
              <a:rPr lang="en-US" sz="1600" dirty="0" smtClean="0">
                <a:solidFill>
                  <a:srgbClr val="000000"/>
                </a:solidFill>
                <a:latin typeface="Georgia"/>
              </a:rPr>
              <a:t>University</a:t>
            </a:r>
          </a:p>
          <a:p>
            <a:pPr algn="ctr" fontAlgn="auto">
              <a:lnSpc>
                <a:spcPct val="90000"/>
              </a:lnSpc>
              <a:spcBef>
                <a:spcPct val="20000"/>
              </a:spcBef>
              <a:spcAft>
                <a:spcPts val="0"/>
              </a:spcAft>
              <a:buClr>
                <a:srgbClr val="000000"/>
              </a:buClr>
              <a:buSzPct val="85000"/>
              <a:buFont typeface="Arial" pitchFamily="34" charset="0"/>
              <a:buNone/>
              <a:defRPr/>
            </a:pPr>
            <a:r>
              <a:rPr lang="en-US" sz="1600" dirty="0" smtClean="0">
                <a:solidFill>
                  <a:srgbClr val="000000"/>
                </a:solidFill>
                <a:latin typeface="Georgia"/>
              </a:rPr>
              <a:t>Dept of Architectural </a:t>
            </a:r>
            <a:r>
              <a:rPr lang="en-US" sz="1600" dirty="0" smtClean="0">
                <a:solidFill>
                  <a:srgbClr val="000000"/>
                </a:solidFill>
                <a:latin typeface="Georgia"/>
              </a:rPr>
              <a:t>Engineering</a:t>
            </a:r>
          </a:p>
          <a:p>
            <a:pPr algn="ctr" fontAlgn="auto">
              <a:spcBef>
                <a:spcPct val="20000"/>
              </a:spcBef>
              <a:spcAft>
                <a:spcPts val="0"/>
              </a:spcAft>
              <a:buClr>
                <a:srgbClr val="000000"/>
              </a:buClr>
              <a:buSzPct val="85000"/>
              <a:buFont typeface="Arial" pitchFamily="34" charset="0"/>
              <a:buNone/>
              <a:defRPr/>
            </a:pPr>
            <a:endParaRPr lang="en-US" sz="600" dirty="0" smtClean="0">
              <a:solidFill>
                <a:srgbClr val="000000"/>
              </a:solidFill>
              <a:latin typeface="Georgia"/>
            </a:endParaRPr>
          </a:p>
          <a:p>
            <a:pPr algn="ctr" fontAlgn="auto">
              <a:lnSpc>
                <a:spcPct val="90000"/>
              </a:lnSpc>
              <a:spcBef>
                <a:spcPct val="20000"/>
              </a:spcBef>
              <a:spcAft>
                <a:spcPts val="0"/>
              </a:spcAft>
              <a:buClr>
                <a:srgbClr val="000000"/>
              </a:buClr>
              <a:buSzPct val="85000"/>
              <a:defRPr/>
            </a:pPr>
            <a:r>
              <a:rPr lang="en-US" sz="1600" i="1" dirty="0" smtClean="0">
                <a:solidFill>
                  <a:srgbClr val="000000"/>
                </a:solidFill>
                <a:latin typeface="Georgia" pitchFamily="18" charset="0"/>
              </a:rPr>
              <a:t>To whom made it all possible</a:t>
            </a:r>
            <a:r>
              <a:rPr lang="en-US" sz="1600" dirty="0" smtClean="0">
                <a:solidFill>
                  <a:srgbClr val="000000"/>
                </a:solidFill>
                <a:latin typeface="Georgia" pitchFamily="18" charset="0"/>
              </a:rPr>
              <a:t>:</a:t>
            </a:r>
          </a:p>
          <a:p>
            <a:pPr algn="ctr" fontAlgn="auto">
              <a:lnSpc>
                <a:spcPct val="90000"/>
              </a:lnSpc>
              <a:spcBef>
                <a:spcPct val="20000"/>
              </a:spcBef>
              <a:spcAft>
                <a:spcPts val="0"/>
              </a:spcAft>
              <a:buClr>
                <a:srgbClr val="000000"/>
              </a:buClr>
              <a:buSzPct val="85000"/>
              <a:defRPr/>
            </a:pPr>
            <a:r>
              <a:rPr lang="en-US" sz="1600" dirty="0" smtClean="0">
                <a:solidFill>
                  <a:srgbClr val="000000"/>
                </a:solidFill>
                <a:latin typeface="Georgia" pitchFamily="18" charset="0"/>
              </a:rPr>
              <a:t>Jonathan Dougherty</a:t>
            </a:r>
          </a:p>
          <a:p>
            <a:pPr algn="ctr" fontAlgn="auto">
              <a:lnSpc>
                <a:spcPct val="90000"/>
              </a:lnSpc>
              <a:spcBef>
                <a:spcPct val="20000"/>
              </a:spcBef>
              <a:spcAft>
                <a:spcPts val="0"/>
              </a:spcAft>
              <a:buClr>
                <a:srgbClr val="000000"/>
              </a:buClr>
              <a:buSzPct val="85000"/>
              <a:defRPr/>
            </a:pPr>
            <a:r>
              <a:rPr lang="en-US" sz="1600" dirty="0" smtClean="0">
                <a:solidFill>
                  <a:srgbClr val="000000"/>
                </a:solidFill>
                <a:latin typeface="Georgia" pitchFamily="18" charset="0"/>
              </a:rPr>
              <a:t>Tyler Moyer, Bill Moyer, Keith Foote</a:t>
            </a:r>
          </a:p>
          <a:p>
            <a:pPr algn="ctr" fontAlgn="auto">
              <a:lnSpc>
                <a:spcPct val="90000"/>
              </a:lnSpc>
              <a:spcBef>
                <a:spcPct val="20000"/>
              </a:spcBef>
              <a:spcAft>
                <a:spcPts val="0"/>
              </a:spcAft>
              <a:buClr>
                <a:srgbClr val="000000"/>
              </a:buClr>
              <a:buSzPct val="85000"/>
              <a:defRPr/>
            </a:pPr>
            <a:r>
              <a:rPr lang="en-US" sz="1600" dirty="0" smtClean="0">
                <a:solidFill>
                  <a:srgbClr val="000000"/>
                </a:solidFill>
                <a:latin typeface="Georgia" pitchFamily="18" charset="0"/>
              </a:rPr>
              <a:t>Nate &amp; Julie Patrick,</a:t>
            </a:r>
          </a:p>
          <a:p>
            <a:pPr algn="ctr" fontAlgn="auto">
              <a:lnSpc>
                <a:spcPct val="90000"/>
              </a:lnSpc>
              <a:spcBef>
                <a:spcPct val="20000"/>
              </a:spcBef>
              <a:spcAft>
                <a:spcPts val="0"/>
              </a:spcAft>
              <a:buClr>
                <a:srgbClr val="000000"/>
              </a:buClr>
              <a:buSzPct val="85000"/>
              <a:defRPr/>
            </a:pPr>
            <a:r>
              <a:rPr lang="en-US" sz="1600" dirty="0" smtClean="0">
                <a:solidFill>
                  <a:srgbClr val="000000"/>
                </a:solidFill>
                <a:latin typeface="Georgia" pitchFamily="18" charset="0"/>
              </a:rPr>
              <a:t>Brent </a:t>
            </a:r>
            <a:r>
              <a:rPr lang="en-US" sz="1600" dirty="0" smtClean="0">
                <a:solidFill>
                  <a:srgbClr val="000000"/>
                </a:solidFill>
                <a:latin typeface="Georgia" pitchFamily="18" charset="0"/>
              </a:rPr>
              <a:t>Darnell</a:t>
            </a:r>
          </a:p>
          <a:p>
            <a:pPr algn="ctr" fontAlgn="auto">
              <a:spcBef>
                <a:spcPct val="20000"/>
              </a:spcBef>
              <a:spcAft>
                <a:spcPts val="0"/>
              </a:spcAft>
              <a:buClr>
                <a:srgbClr val="000000"/>
              </a:buClr>
              <a:buSzPct val="85000"/>
              <a:defRPr/>
            </a:pPr>
            <a:endParaRPr lang="en-US" sz="600" dirty="0" smtClean="0">
              <a:solidFill>
                <a:srgbClr val="000000"/>
              </a:solidFill>
              <a:latin typeface="Georgia" pitchFamily="18" charset="0"/>
            </a:endParaRPr>
          </a:p>
          <a:p>
            <a:pPr algn="ctr" fontAlgn="auto">
              <a:lnSpc>
                <a:spcPct val="90000"/>
              </a:lnSpc>
              <a:spcBef>
                <a:spcPct val="20000"/>
              </a:spcBef>
              <a:spcAft>
                <a:spcPts val="0"/>
              </a:spcAft>
              <a:buClr>
                <a:srgbClr val="000000"/>
              </a:buClr>
              <a:buSzPct val="85000"/>
              <a:buFont typeface="Arial" pitchFamily="34" charset="0"/>
              <a:buNone/>
              <a:defRPr/>
            </a:pPr>
            <a:r>
              <a:rPr lang="en-US" sz="1600" i="1" dirty="0" smtClean="0">
                <a:solidFill>
                  <a:srgbClr val="000000"/>
                </a:solidFill>
                <a:latin typeface="Georgia" pitchFamily="18" charset="0"/>
              </a:rPr>
              <a:t>Professors</a:t>
            </a:r>
            <a:r>
              <a:rPr lang="en-US" sz="1600" dirty="0" smtClean="0">
                <a:solidFill>
                  <a:srgbClr val="000000"/>
                </a:solidFill>
                <a:latin typeface="Georgia" pitchFamily="18" charset="0"/>
              </a:rPr>
              <a:t>: D. Riley, M. Horman,</a:t>
            </a:r>
            <a:r>
              <a:rPr lang="en-US" sz="1600" dirty="0" smtClean="0">
                <a:latin typeface="Georgia" pitchFamily="18" charset="0"/>
              </a:rPr>
              <a:t> </a:t>
            </a:r>
          </a:p>
          <a:p>
            <a:pPr algn="ctr" fontAlgn="auto">
              <a:lnSpc>
                <a:spcPct val="90000"/>
              </a:lnSpc>
              <a:spcBef>
                <a:spcPct val="20000"/>
              </a:spcBef>
              <a:spcAft>
                <a:spcPts val="0"/>
              </a:spcAft>
              <a:buClr>
                <a:srgbClr val="000000"/>
              </a:buClr>
              <a:buSzPct val="85000"/>
              <a:buFont typeface="Arial" pitchFamily="34" charset="0"/>
              <a:buNone/>
              <a:defRPr/>
            </a:pPr>
            <a:r>
              <a:rPr lang="en-US" sz="1600" dirty="0" smtClean="0">
                <a:latin typeface="Georgia" pitchFamily="18" charset="0"/>
              </a:rPr>
              <a:t>L. Geschwindner. R. Holland</a:t>
            </a:r>
            <a:r>
              <a:rPr lang="en-US" sz="1600" dirty="0" smtClean="0">
                <a:solidFill>
                  <a:srgbClr val="000000"/>
                </a:solidFill>
                <a:latin typeface="Georgia" pitchFamily="18" charset="0"/>
              </a:rPr>
              <a:t> </a:t>
            </a:r>
            <a:endParaRPr lang="en-US" sz="1600" dirty="0" smtClean="0">
              <a:solidFill>
                <a:srgbClr val="000000"/>
              </a:solidFill>
              <a:latin typeface="Georgia" pitchFamily="18" charset="0"/>
            </a:endParaRPr>
          </a:p>
          <a:p>
            <a:pPr algn="ctr" fontAlgn="auto">
              <a:lnSpc>
                <a:spcPct val="90000"/>
              </a:lnSpc>
              <a:spcBef>
                <a:spcPct val="20000"/>
              </a:spcBef>
              <a:spcAft>
                <a:spcPts val="0"/>
              </a:spcAft>
              <a:buClr>
                <a:srgbClr val="000000"/>
              </a:buClr>
              <a:buSzPct val="85000"/>
              <a:buFont typeface="Arial" pitchFamily="34" charset="0"/>
              <a:buNone/>
              <a:defRPr/>
            </a:pPr>
            <a:endParaRPr lang="en-US" sz="600" dirty="0" smtClean="0">
              <a:solidFill>
                <a:srgbClr val="000000"/>
              </a:solidFill>
              <a:latin typeface="Georgia" pitchFamily="18" charset="0"/>
            </a:endParaRPr>
          </a:p>
          <a:p>
            <a:pPr algn="ctr" fontAlgn="auto">
              <a:lnSpc>
                <a:spcPct val="90000"/>
              </a:lnSpc>
              <a:spcBef>
                <a:spcPct val="20000"/>
              </a:spcBef>
              <a:spcAft>
                <a:spcPts val="0"/>
              </a:spcAft>
              <a:buClr>
                <a:srgbClr val="000000"/>
              </a:buClr>
              <a:buSzPct val="85000"/>
              <a:buFont typeface="Arial" pitchFamily="34" charset="0"/>
              <a:buNone/>
              <a:defRPr/>
            </a:pPr>
            <a:r>
              <a:rPr lang="en-US" sz="1600" dirty="0" smtClean="0">
                <a:solidFill>
                  <a:srgbClr val="000000"/>
                </a:solidFill>
                <a:latin typeface="Georgia"/>
              </a:rPr>
              <a:t>James </a:t>
            </a:r>
            <a:r>
              <a:rPr lang="en-US" sz="1600" dirty="0" smtClean="0">
                <a:solidFill>
                  <a:srgbClr val="000000"/>
                </a:solidFill>
                <a:latin typeface="Georgia"/>
              </a:rPr>
              <a:t>C. Davis Construction Corp</a:t>
            </a:r>
            <a:r>
              <a:rPr lang="en-US" sz="1600" dirty="0" smtClean="0">
                <a:solidFill>
                  <a:srgbClr val="000000"/>
                </a:solidFill>
                <a:latin typeface="Georgia"/>
              </a:rPr>
              <a:t>., </a:t>
            </a:r>
            <a:r>
              <a:rPr lang="en-US" sz="1600" dirty="0" smtClean="0">
                <a:solidFill>
                  <a:srgbClr val="000000"/>
                </a:solidFill>
                <a:latin typeface="Georgia" pitchFamily="18" charset="0"/>
              </a:rPr>
              <a:t>Southland Industries, </a:t>
            </a:r>
            <a:r>
              <a:rPr lang="en-US" sz="1600" dirty="0" err="1" smtClean="0">
                <a:solidFill>
                  <a:srgbClr val="000000"/>
                </a:solidFill>
                <a:latin typeface="Georgia" pitchFamily="18" charset="0"/>
              </a:rPr>
              <a:t>WadeTrim</a:t>
            </a:r>
            <a:r>
              <a:rPr lang="en-US" sz="1600" dirty="0" smtClean="0">
                <a:solidFill>
                  <a:srgbClr val="000000"/>
                </a:solidFill>
                <a:latin typeface="Georgia" pitchFamily="18" charset="0"/>
              </a:rPr>
              <a:t>, </a:t>
            </a:r>
            <a:r>
              <a:rPr lang="en-US" sz="1600" dirty="0" err="1" smtClean="0">
                <a:solidFill>
                  <a:srgbClr val="000000"/>
                </a:solidFill>
                <a:latin typeface="Georgia" pitchFamily="18" charset="0"/>
              </a:rPr>
              <a:t>Langan</a:t>
            </a:r>
            <a:r>
              <a:rPr lang="en-US" sz="1600" dirty="0" smtClean="0">
                <a:solidFill>
                  <a:srgbClr val="000000"/>
                </a:solidFill>
                <a:latin typeface="Georgia" pitchFamily="18" charset="0"/>
              </a:rPr>
              <a:t> Engineering, Berding Surveying,  Darling Environmental &amp; Surveying</a:t>
            </a:r>
          </a:p>
          <a:p>
            <a:pPr algn="ctr" fontAlgn="auto">
              <a:lnSpc>
                <a:spcPct val="90000"/>
              </a:lnSpc>
              <a:spcBef>
                <a:spcPct val="20000"/>
              </a:spcBef>
              <a:spcAft>
                <a:spcPts val="0"/>
              </a:spcAft>
              <a:buClr>
                <a:srgbClr val="000000"/>
              </a:buClr>
              <a:buSzPct val="85000"/>
              <a:buFont typeface="Arial" pitchFamily="34" charset="0"/>
              <a:buNone/>
              <a:defRPr/>
            </a:pPr>
            <a:endParaRPr lang="en-US" sz="600" i="1" dirty="0" smtClean="0">
              <a:solidFill>
                <a:srgbClr val="000000"/>
              </a:solidFill>
              <a:latin typeface="Georgia" pitchFamily="18" charset="0"/>
            </a:endParaRPr>
          </a:p>
          <a:p>
            <a:pPr algn="ctr" fontAlgn="auto">
              <a:lnSpc>
                <a:spcPct val="90000"/>
              </a:lnSpc>
              <a:spcBef>
                <a:spcPct val="20000"/>
              </a:spcBef>
              <a:spcAft>
                <a:spcPts val="0"/>
              </a:spcAft>
              <a:buClr>
                <a:srgbClr val="000000"/>
              </a:buClr>
              <a:buSzPct val="85000"/>
              <a:buFont typeface="Arial" pitchFamily="34" charset="0"/>
              <a:buNone/>
              <a:defRPr/>
            </a:pPr>
            <a:r>
              <a:rPr lang="en-US" sz="1600" dirty="0" smtClean="0">
                <a:solidFill>
                  <a:srgbClr val="000000"/>
                </a:solidFill>
                <a:latin typeface="Georgia"/>
              </a:rPr>
              <a:t>Mom </a:t>
            </a:r>
            <a:r>
              <a:rPr lang="en-US" sz="1600" dirty="0" smtClean="0">
                <a:solidFill>
                  <a:srgbClr val="000000"/>
                </a:solidFill>
                <a:latin typeface="Georgia"/>
              </a:rPr>
              <a:t>&amp; Dad</a:t>
            </a:r>
          </a:p>
          <a:p>
            <a:pPr algn="ctr" fontAlgn="auto">
              <a:lnSpc>
                <a:spcPct val="90000"/>
              </a:lnSpc>
              <a:spcBef>
                <a:spcPct val="20000"/>
              </a:spcBef>
              <a:spcAft>
                <a:spcPts val="0"/>
              </a:spcAft>
              <a:buClr>
                <a:srgbClr val="000000"/>
              </a:buClr>
              <a:buSzPct val="85000"/>
              <a:buFont typeface="Arial" pitchFamily="34" charset="0"/>
              <a:buNone/>
              <a:defRPr/>
            </a:pPr>
            <a:r>
              <a:rPr lang="en-US" sz="1600" dirty="0" err="1" smtClean="0">
                <a:solidFill>
                  <a:srgbClr val="000000"/>
                </a:solidFill>
                <a:latin typeface="Georgia"/>
              </a:rPr>
              <a:t>ShAdy</a:t>
            </a:r>
            <a:r>
              <a:rPr lang="en-US" sz="1600" dirty="0" smtClean="0">
                <a:solidFill>
                  <a:srgbClr val="000000"/>
                </a:solidFill>
                <a:latin typeface="Georgia"/>
              </a:rPr>
              <a:t> </a:t>
            </a:r>
            <a:r>
              <a:rPr lang="en-US" sz="1600" dirty="0" err="1" smtClean="0">
                <a:solidFill>
                  <a:srgbClr val="000000"/>
                </a:solidFill>
                <a:latin typeface="Georgia"/>
              </a:rPr>
              <a:t>psU</a:t>
            </a:r>
            <a:r>
              <a:rPr lang="en-US" sz="1600" dirty="0" smtClean="0">
                <a:solidFill>
                  <a:srgbClr val="000000"/>
                </a:solidFill>
                <a:latin typeface="Georgia"/>
              </a:rPr>
              <a:t> Family</a:t>
            </a:r>
            <a:endParaRPr lang="en-US" sz="1600" dirty="0" smtClean="0">
              <a:solidFill>
                <a:srgbClr val="000000"/>
              </a:solidFill>
              <a:latin typeface="Georgia"/>
            </a:endParaRPr>
          </a:p>
          <a:p>
            <a:pPr algn="ctr" fontAlgn="auto">
              <a:spcBef>
                <a:spcPct val="20000"/>
              </a:spcBef>
              <a:spcAft>
                <a:spcPts val="0"/>
              </a:spcAft>
              <a:buClr>
                <a:srgbClr val="000000"/>
              </a:buClr>
              <a:buSzPct val="85000"/>
              <a:buFont typeface="Arial" pitchFamily="34" charset="0"/>
              <a:buNone/>
              <a:defRPr/>
            </a:pPr>
            <a:endParaRPr lang="en-US" sz="1700" dirty="0">
              <a:solidFill>
                <a:srgbClr val="000000"/>
              </a:solidFill>
              <a:latin typeface="Georgia"/>
            </a:endParaRPr>
          </a:p>
          <a:p>
            <a:pPr algn="r" fontAlgn="auto">
              <a:spcBef>
                <a:spcPct val="20000"/>
              </a:spcBef>
              <a:spcAft>
                <a:spcPts val="0"/>
              </a:spcAft>
              <a:buClr>
                <a:srgbClr val="000000"/>
              </a:buClr>
              <a:buSzPct val="85000"/>
              <a:buFont typeface="Arial" pitchFamily="34" charset="0"/>
              <a:buNone/>
              <a:defRPr/>
            </a:pPr>
            <a:endParaRPr lang="en-US" sz="1700" b="1" cap="all" spc="250" dirty="0">
              <a:solidFill>
                <a:prstClr val="black"/>
              </a:solidFill>
              <a:latin typeface="Georgia"/>
            </a:endParaRPr>
          </a:p>
          <a:p>
            <a:pPr algn="r" fontAlgn="auto">
              <a:spcBef>
                <a:spcPct val="20000"/>
              </a:spcBef>
              <a:spcAft>
                <a:spcPts val="0"/>
              </a:spcAft>
              <a:buFont typeface="Arial" pitchFamily="34" charset="0"/>
              <a:buNone/>
              <a:defRPr/>
            </a:pPr>
            <a:endParaRPr lang="en-US" sz="1700" dirty="0">
              <a:solidFill>
                <a:schemeClr val="tx1">
                  <a:tint val="75000"/>
                </a:schemeClr>
              </a:solidFill>
              <a:latin typeface="+mn-lt"/>
            </a:endParaRPr>
          </a:p>
        </p:txBody>
      </p:sp>
      <p:sp>
        <p:nvSpPr>
          <p:cNvPr id="16" name="Rectangle 15"/>
          <p:cNvSpPr/>
          <p:nvPr/>
        </p:nvSpPr>
        <p:spPr>
          <a:xfrm>
            <a:off x="422694" y="1812039"/>
            <a:ext cx="8686800" cy="4367349"/>
          </a:xfrm>
          <a:prstGeom prst="rect">
            <a:avLst/>
          </a:prstGeom>
        </p:spPr>
        <p:txBody>
          <a:bodyPr wrap="square">
            <a:spAutoFit/>
          </a:bodyPr>
          <a:lstStyle/>
          <a:p>
            <a:pPr>
              <a:lnSpc>
                <a:spcPct val="150000"/>
              </a:lnSpc>
            </a:pPr>
            <a:r>
              <a:rPr lang="en-US" u="sng" dirty="0" smtClean="0">
                <a:latin typeface="Georgia" pitchFamily="18" charset="0"/>
              </a:rPr>
              <a:t>Cohesion</a:t>
            </a:r>
            <a:endParaRPr lang="en-US" u="sng" dirty="0" smtClean="0">
              <a:latin typeface="Georgia" pitchFamily="18" charset="0"/>
            </a:endParaRPr>
          </a:p>
          <a:p>
            <a:pPr>
              <a:lnSpc>
                <a:spcPct val="120000"/>
              </a:lnSpc>
            </a:pPr>
            <a:r>
              <a:rPr lang="en-US" sz="1600" dirty="0" smtClean="0">
                <a:latin typeface="Georgia" pitchFamily="18" charset="0"/>
              </a:rPr>
              <a:t>  </a:t>
            </a:r>
            <a:r>
              <a:rPr lang="en-US" sz="1600" dirty="0" smtClean="0">
                <a:latin typeface="Georgia" pitchFamily="18" charset="0"/>
              </a:rPr>
              <a:t>More Information Early  </a:t>
            </a:r>
            <a:r>
              <a:rPr lang="en-US" sz="1600" dirty="0" smtClean="0">
                <a:latin typeface="Georgia" pitchFamily="18" charset="0"/>
              </a:rPr>
              <a:t>+ Enhanced Communication =&gt; Efficient &amp; Better </a:t>
            </a:r>
            <a:r>
              <a:rPr lang="en-US" sz="1600" dirty="0" smtClean="0">
                <a:latin typeface="Georgia" pitchFamily="18" charset="0"/>
              </a:rPr>
              <a:t>Quality </a:t>
            </a:r>
            <a:r>
              <a:rPr lang="en-US" sz="1600" dirty="0" smtClean="0">
                <a:latin typeface="Georgia" pitchFamily="18" charset="0"/>
              </a:rPr>
              <a:t>Work</a:t>
            </a:r>
            <a:endParaRPr lang="en-US" sz="1600" dirty="0" smtClean="0">
              <a:latin typeface="Georgia" pitchFamily="18" charset="0"/>
            </a:endParaRPr>
          </a:p>
          <a:p>
            <a:pPr>
              <a:lnSpc>
                <a:spcPct val="120000"/>
              </a:lnSpc>
            </a:pPr>
            <a:r>
              <a:rPr lang="en-US" sz="1600" dirty="0" smtClean="0">
                <a:latin typeface="Georgia" pitchFamily="18" charset="0"/>
              </a:rPr>
              <a:t>  3D </a:t>
            </a:r>
            <a:r>
              <a:rPr lang="en-US" sz="1600" dirty="0" smtClean="0">
                <a:latin typeface="Georgia" pitchFamily="18" charset="0"/>
              </a:rPr>
              <a:t>Laser Surveying (Info)  + </a:t>
            </a:r>
            <a:r>
              <a:rPr lang="en-US" sz="1600" dirty="0" smtClean="0">
                <a:latin typeface="Georgia" pitchFamily="18" charset="0"/>
              </a:rPr>
              <a:t>Key Player Kickoff Meetings  =&gt; </a:t>
            </a:r>
            <a:r>
              <a:rPr lang="en-US" sz="1600" dirty="0" smtClean="0">
                <a:latin typeface="Georgia" pitchFamily="18" charset="0"/>
              </a:rPr>
              <a:t>Teamwork </a:t>
            </a:r>
            <a:r>
              <a:rPr lang="en-US" sz="1600" dirty="0" smtClean="0">
                <a:latin typeface="Georgia" pitchFamily="18" charset="0"/>
              </a:rPr>
              <a:t>&amp; Unity</a:t>
            </a:r>
          </a:p>
          <a:p>
            <a:endParaRPr lang="en-US" sz="500" dirty="0" smtClean="0">
              <a:latin typeface="Georgia" pitchFamily="18" charset="0"/>
            </a:endParaRPr>
          </a:p>
          <a:p>
            <a:r>
              <a:rPr lang="en-US" u="sng" dirty="0" smtClean="0">
                <a:latin typeface="Georgia" pitchFamily="18" charset="0"/>
              </a:rPr>
              <a:t>Innovation</a:t>
            </a:r>
            <a:endParaRPr lang="en-US" u="sng" dirty="0" smtClean="0">
              <a:latin typeface="Georgia" pitchFamily="18" charset="0"/>
            </a:endParaRPr>
          </a:p>
          <a:p>
            <a:pPr>
              <a:lnSpc>
                <a:spcPct val="120000"/>
              </a:lnSpc>
            </a:pPr>
            <a:r>
              <a:rPr lang="en-US" sz="1600" dirty="0" smtClean="0">
                <a:latin typeface="Georgia" pitchFamily="18" charset="0"/>
              </a:rPr>
              <a:t>  Need </a:t>
            </a:r>
            <a:r>
              <a:rPr lang="en-US" sz="1600" dirty="0" smtClean="0">
                <a:latin typeface="Georgia" pitchFamily="18" charset="0"/>
              </a:rPr>
              <a:t>Cohesive Teams to be Forward Thinking </a:t>
            </a:r>
            <a:endParaRPr lang="en-US" sz="1600" dirty="0" smtClean="0">
              <a:latin typeface="Georgia" pitchFamily="18" charset="0"/>
            </a:endParaRPr>
          </a:p>
          <a:p>
            <a:pPr>
              <a:lnSpc>
                <a:spcPct val="120000"/>
              </a:lnSpc>
            </a:pPr>
            <a:r>
              <a:rPr lang="en-US" sz="1600" dirty="0" smtClean="0">
                <a:latin typeface="Georgia" pitchFamily="18" charset="0"/>
              </a:rPr>
              <a:t> </a:t>
            </a:r>
            <a:r>
              <a:rPr lang="en-US" sz="1600" dirty="0" smtClean="0">
                <a:latin typeface="Georgia" pitchFamily="18" charset="0"/>
              </a:rPr>
              <a:t> Utilize Alternative Technologies &amp; Redesigned Systems Wherever Sensible</a:t>
            </a:r>
          </a:p>
          <a:p>
            <a:pPr>
              <a:lnSpc>
                <a:spcPct val="120000"/>
              </a:lnSpc>
            </a:pPr>
            <a:r>
              <a:rPr lang="en-US" sz="1600" dirty="0" smtClean="0">
                <a:latin typeface="Georgia" pitchFamily="18" charset="0"/>
              </a:rPr>
              <a:t>        =&gt;   Avoid Design Decisions  Resulting  in Severe Financial Penalties</a:t>
            </a:r>
          </a:p>
          <a:p>
            <a:pPr>
              <a:lnSpc>
                <a:spcPct val="120000"/>
              </a:lnSpc>
            </a:pPr>
            <a:r>
              <a:rPr lang="en-US" sz="1600" dirty="0" smtClean="0">
                <a:latin typeface="Georgia" pitchFamily="18" charset="0"/>
              </a:rPr>
              <a:t> </a:t>
            </a:r>
            <a:r>
              <a:rPr lang="en-US" sz="1600" dirty="0" smtClean="0">
                <a:latin typeface="Georgia" pitchFamily="18" charset="0"/>
              </a:rPr>
              <a:t>       =&gt;   Pursue Potential Savings </a:t>
            </a:r>
            <a:r>
              <a:rPr lang="en-US" sz="1600" dirty="0" smtClean="0">
                <a:latin typeface="Georgia" pitchFamily="18" charset="0"/>
              </a:rPr>
              <a:t>for </a:t>
            </a:r>
            <a:r>
              <a:rPr lang="en-US" sz="1600" dirty="0" smtClean="0">
                <a:latin typeface="Georgia" pitchFamily="18" charset="0"/>
              </a:rPr>
              <a:t>Each Party</a:t>
            </a:r>
          </a:p>
          <a:p>
            <a:pPr lvl="1"/>
            <a:r>
              <a:rPr lang="en-US" sz="500" dirty="0" smtClean="0">
                <a:latin typeface="Georgia" pitchFamily="18" charset="0"/>
              </a:rPr>
              <a:t> </a:t>
            </a:r>
            <a:endParaRPr lang="en-US" sz="500" dirty="0" smtClean="0">
              <a:latin typeface="Georgia" pitchFamily="18" charset="0"/>
            </a:endParaRPr>
          </a:p>
          <a:p>
            <a:r>
              <a:rPr lang="en-US" u="sng" dirty="0" smtClean="0">
                <a:latin typeface="Georgia" pitchFamily="18" charset="0"/>
              </a:rPr>
              <a:t>Emotional</a:t>
            </a:r>
            <a:r>
              <a:rPr lang="en-US" sz="2000" u="sng" dirty="0" smtClean="0">
                <a:latin typeface="Georgia" pitchFamily="18" charset="0"/>
              </a:rPr>
              <a:t> </a:t>
            </a:r>
            <a:r>
              <a:rPr lang="en-US" u="sng" dirty="0" smtClean="0">
                <a:latin typeface="Georgia" pitchFamily="18" charset="0"/>
              </a:rPr>
              <a:t>Intelligence</a:t>
            </a:r>
          </a:p>
          <a:p>
            <a:pPr>
              <a:lnSpc>
                <a:spcPct val="120000"/>
              </a:lnSpc>
            </a:pPr>
            <a:r>
              <a:rPr lang="en-US" sz="1600" dirty="0" smtClean="0">
                <a:latin typeface="Georgia" pitchFamily="18" charset="0"/>
              </a:rPr>
              <a:t>  </a:t>
            </a:r>
            <a:r>
              <a:rPr lang="en-US" sz="1600" dirty="0" smtClean="0">
                <a:latin typeface="Georgia" pitchFamily="18" charset="0"/>
              </a:rPr>
              <a:t>Periodic Monitoring = I</a:t>
            </a:r>
            <a:r>
              <a:rPr lang="en-US" sz="1600" dirty="0" smtClean="0">
                <a:latin typeface="Georgia" pitchFamily="18" charset="0"/>
              </a:rPr>
              <a:t>nsight into Individuals </a:t>
            </a:r>
            <a:r>
              <a:rPr lang="en-US" sz="1600" dirty="0" smtClean="0">
                <a:latin typeface="Georgia" pitchFamily="18" charset="0"/>
              </a:rPr>
              <a:t>&amp; </a:t>
            </a:r>
            <a:r>
              <a:rPr lang="en-US" sz="1600" dirty="0" smtClean="0">
                <a:latin typeface="Georgia" pitchFamily="18" charset="0"/>
              </a:rPr>
              <a:t>Project Climate Simultaneously</a:t>
            </a:r>
          </a:p>
          <a:p>
            <a:pPr>
              <a:lnSpc>
                <a:spcPct val="120000"/>
              </a:lnSpc>
            </a:pPr>
            <a:r>
              <a:rPr lang="en-US" sz="1600" dirty="0" smtClean="0">
                <a:latin typeface="Georgia" pitchFamily="18" charset="0"/>
              </a:rPr>
              <a:t> </a:t>
            </a:r>
            <a:r>
              <a:rPr lang="en-US" sz="1600" dirty="0" smtClean="0">
                <a:latin typeface="Georgia" pitchFamily="18" charset="0"/>
              </a:rPr>
              <a:t> Allows Focused Efforts to Develop Individual </a:t>
            </a:r>
            <a:r>
              <a:rPr lang="en-US" sz="1600" dirty="0" smtClean="0">
                <a:latin typeface="Georgia" pitchFamily="18" charset="0"/>
              </a:rPr>
              <a:t>&amp; </a:t>
            </a:r>
            <a:r>
              <a:rPr lang="en-US" sz="1600" dirty="0" smtClean="0">
                <a:latin typeface="Georgia" pitchFamily="18" charset="0"/>
              </a:rPr>
              <a:t>Project</a:t>
            </a:r>
            <a:endParaRPr lang="en-US" sz="1600" dirty="0" smtClean="0">
              <a:latin typeface="Georgia" pitchFamily="18" charset="0"/>
            </a:endParaRPr>
          </a:p>
          <a:p>
            <a:pPr>
              <a:lnSpc>
                <a:spcPct val="120000"/>
              </a:lnSpc>
            </a:pPr>
            <a:r>
              <a:rPr lang="en-US" sz="1600" dirty="0" smtClean="0">
                <a:latin typeface="Georgia" pitchFamily="18" charset="0"/>
              </a:rPr>
              <a:t>  Encourages Tailoring Project Climate </a:t>
            </a:r>
            <a:r>
              <a:rPr lang="en-US" sz="1600" dirty="0" smtClean="0">
                <a:latin typeface="Georgia" pitchFamily="18" charset="0"/>
              </a:rPr>
              <a:t>to </a:t>
            </a:r>
            <a:r>
              <a:rPr lang="en-US" sz="1600" dirty="0" smtClean="0">
                <a:latin typeface="Georgia" pitchFamily="18" charset="0"/>
              </a:rPr>
              <a:t>Highlight Teams Strengths</a:t>
            </a:r>
            <a:endParaRPr lang="en-US" sz="1600" dirty="0" smtClean="0">
              <a:latin typeface="Georgia" pitchFamily="18" charset="0"/>
            </a:endParaRPr>
          </a:p>
          <a:p>
            <a:endParaRPr lang="en-US" sz="1000" dirty="0" smtClean="0">
              <a:latin typeface="Georgia" pitchFamily="18" charset="0"/>
            </a:endParaRPr>
          </a:p>
          <a:p>
            <a:r>
              <a:rPr lang="en-US" sz="1000" dirty="0" smtClean="0">
                <a:latin typeface="Georgia" pitchFamily="18" charset="0"/>
              </a:rPr>
              <a:t>	</a:t>
            </a:r>
            <a:r>
              <a:rPr lang="en-US" sz="1000" i="1" dirty="0" smtClean="0">
                <a:latin typeface="Georgia" pitchFamily="18" charset="0"/>
              </a:rPr>
              <a:t>      </a:t>
            </a:r>
            <a:r>
              <a:rPr lang="en-US" sz="2000" i="1" dirty="0" smtClean="0">
                <a:latin typeface="Georgia" pitchFamily="18" charset="0"/>
              </a:rPr>
              <a:t>…Ultimately, enabling synergy among renovation </a:t>
            </a:r>
            <a:r>
              <a:rPr lang="en-US" sz="2000" i="1" dirty="0" smtClean="0">
                <a:latin typeface="Georgia" pitchFamily="18" charset="0"/>
              </a:rPr>
              <a:t>teams</a:t>
            </a:r>
            <a:endParaRPr lang="en-US" dirty="0">
              <a:latin typeface="Georgia" pitchFamily="18" charset="0"/>
            </a:endParaRPr>
          </a:p>
        </p:txBody>
      </p:sp>
      <p:sp>
        <p:nvSpPr>
          <p:cNvPr id="17" name="Rectangle 16"/>
          <p:cNvSpPr/>
          <p:nvPr/>
        </p:nvSpPr>
        <p:spPr>
          <a:xfrm>
            <a:off x="0" y="1534065"/>
            <a:ext cx="9144000" cy="553998"/>
          </a:xfrm>
          <a:prstGeom prst="rect">
            <a:avLst/>
          </a:prstGeom>
        </p:spPr>
        <p:txBody>
          <a:bodyPr wrap="square">
            <a:spAutoFit/>
          </a:bodyPr>
          <a:lstStyle/>
          <a:p>
            <a:pPr algn="ctr">
              <a:lnSpc>
                <a:spcPct val="150000"/>
              </a:lnSpc>
            </a:pPr>
            <a:r>
              <a:rPr lang="en-US" sz="2000" b="1" i="1" dirty="0" smtClean="0">
                <a:latin typeface="Georgia" pitchFamily="18" charset="0"/>
              </a:rPr>
              <a:t>“</a:t>
            </a:r>
            <a:r>
              <a:rPr lang="en-US" sz="2000" b="1" i="1" dirty="0" smtClean="0">
                <a:latin typeface="Georgia" pitchFamily="18" charset="0"/>
              </a:rPr>
              <a:t>Enabling Synergy Among Renovation </a:t>
            </a:r>
            <a:r>
              <a:rPr lang="en-US" sz="2000" b="1" i="1" dirty="0" smtClean="0">
                <a:latin typeface="Georgia" pitchFamily="18" charset="0"/>
              </a:rPr>
              <a:t>Teams”</a:t>
            </a:r>
            <a:endParaRPr lang="en-US" sz="2000" b="1" dirty="0" smtClean="0">
              <a:latin typeface="Georgia" pitchFamily="18" charset="0"/>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5000"/>
            <a:duotone>
              <a:schemeClr val="bg2">
                <a:tint val="100000"/>
                <a:shade val="5000"/>
              </a:schemeClr>
              <a:schemeClr val="bg2">
                <a:shade val="100000"/>
              </a:schemeClr>
            </a:duotone>
            <a:lum/>
          </a:blip>
          <a:srcRect/>
          <a:tile tx="0" ty="0" sx="94000" sy="94000" flip="xy" algn="tl"/>
        </a:blipFill>
        <a:effectLst/>
      </p:bgPr>
    </p:bg>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a:t>
            </a:r>
            <a:r>
              <a:rPr lang="en-US" sz="3400" dirty="0" smtClean="0">
                <a:solidFill>
                  <a:schemeClr val="bg2">
                    <a:lumMod val="60000"/>
                    <a:lumOff val="40000"/>
                  </a:schemeClr>
                </a:solidFill>
                <a:ea typeface="+mj-ea"/>
                <a:cs typeface="+mj-cs"/>
              </a:rPr>
              <a:t>Questions</a:t>
            </a:r>
            <a:endParaRPr lang="en-US" sz="3400" dirty="0" smtClean="0">
              <a:ea typeface="+mj-ea"/>
              <a:cs typeface="+mj-cs"/>
            </a:endParaRPr>
          </a:p>
        </p:txBody>
      </p:sp>
      <p:sp>
        <p:nvSpPr>
          <p:cNvPr id="20" name="Rectangle 19"/>
          <p:cNvSpPr/>
          <p:nvPr/>
        </p:nvSpPr>
        <p:spPr>
          <a:xfrm>
            <a:off x="9601200" y="2209800"/>
            <a:ext cx="8153400" cy="3410164"/>
          </a:xfrm>
          <a:prstGeom prst="rect">
            <a:avLst/>
          </a:prstGeom>
        </p:spPr>
        <p:txBody>
          <a:bodyPr wrap="square">
            <a:spAutoFit/>
          </a:bodyPr>
          <a:lstStyle/>
          <a:p>
            <a:pPr indent="173038">
              <a:lnSpc>
                <a:spcPct val="140000"/>
              </a:lnSpc>
              <a:buFont typeface="Arial" pitchFamily="34" charset="0"/>
              <a:buChar char="•"/>
            </a:pPr>
            <a:r>
              <a:rPr lang="en-US" sz="1600" dirty="0" smtClean="0">
                <a:latin typeface="Georgia" pitchFamily="18" charset="0"/>
              </a:rPr>
              <a:t>Remove Tenants Earlier – Demolish Interior – 3D Laser Scan </a:t>
            </a:r>
          </a:p>
          <a:p>
            <a:pPr marL="0" lvl="1" indent="173038">
              <a:lnSpc>
                <a:spcPct val="140000"/>
              </a:lnSpc>
              <a:buFont typeface="Arial" pitchFamily="34" charset="0"/>
              <a:buChar char="•"/>
            </a:pPr>
            <a:r>
              <a:rPr lang="en-US" sz="1600" dirty="0" smtClean="0">
                <a:latin typeface="Georgia" pitchFamily="18" charset="0"/>
              </a:rPr>
              <a:t>Hold Kickoff Meetings Prior to Design Stage (Owner, A/E, CM, Civil)</a:t>
            </a:r>
          </a:p>
          <a:p>
            <a:pPr marL="0" lvl="1" indent="173038">
              <a:lnSpc>
                <a:spcPct val="140000"/>
              </a:lnSpc>
              <a:buFont typeface="Arial" pitchFamily="34" charset="0"/>
              <a:buChar char="•"/>
            </a:pPr>
            <a:r>
              <a:rPr lang="en-US" sz="1600" dirty="0" smtClean="0">
                <a:latin typeface="Georgia" pitchFamily="18" charset="0"/>
              </a:rPr>
              <a:t>Avoid Basement Expansion – Utilize Space for </a:t>
            </a:r>
            <a:r>
              <a:rPr lang="en-US" sz="1600" dirty="0" err="1" smtClean="0">
                <a:latin typeface="Georgia" pitchFamily="18" charset="0"/>
              </a:rPr>
              <a:t>Mech</a:t>
            </a:r>
            <a:r>
              <a:rPr lang="en-US" sz="1600" dirty="0" smtClean="0">
                <a:latin typeface="Georgia" pitchFamily="18" charset="0"/>
              </a:rPr>
              <a:t>/</a:t>
            </a:r>
            <a:r>
              <a:rPr lang="en-US" sz="1600" dirty="0" err="1" smtClean="0">
                <a:latin typeface="Georgia" pitchFamily="18" charset="0"/>
              </a:rPr>
              <a:t>Elec</a:t>
            </a:r>
            <a:r>
              <a:rPr lang="en-US" sz="1600" dirty="0" smtClean="0">
                <a:latin typeface="Georgia" pitchFamily="18" charset="0"/>
              </a:rPr>
              <a:t>  &amp; Storage</a:t>
            </a:r>
          </a:p>
          <a:p>
            <a:pPr indent="173038">
              <a:lnSpc>
                <a:spcPct val="140000"/>
              </a:lnSpc>
              <a:buFont typeface="Arial" pitchFamily="34" charset="0"/>
              <a:buChar char="•"/>
            </a:pPr>
            <a:r>
              <a:rPr lang="en-US" sz="1600" dirty="0" smtClean="0">
                <a:latin typeface="Georgia" pitchFamily="18" charset="0"/>
              </a:rPr>
              <a:t>Replace VAV System  w/ FPIUs</a:t>
            </a:r>
          </a:p>
          <a:p>
            <a:pPr marL="0" lvl="1" indent="173038">
              <a:lnSpc>
                <a:spcPct val="140000"/>
              </a:lnSpc>
              <a:buFont typeface="Arial" pitchFamily="34" charset="0"/>
              <a:buChar char="•"/>
            </a:pPr>
            <a:r>
              <a:rPr lang="en-US" sz="1600" dirty="0" smtClean="0">
                <a:latin typeface="Georgia" pitchFamily="18" charset="0"/>
              </a:rPr>
              <a:t>Quarterly EQ Assessments for Key Players:  CM Field &amp; Office, Arch, Lead Contractors</a:t>
            </a:r>
          </a:p>
          <a:p>
            <a:pPr marL="0" lvl="1" indent="173038">
              <a:lnSpc>
                <a:spcPct val="140000"/>
              </a:lnSpc>
              <a:buFont typeface="Symbol" pitchFamily="18" charset="2"/>
              <a:buChar char="Þ"/>
            </a:pPr>
            <a:endParaRPr lang="en-US" sz="1600" dirty="0" smtClean="0">
              <a:latin typeface="Georgia" pitchFamily="18" charset="0"/>
            </a:endParaRPr>
          </a:p>
          <a:p>
            <a:pPr marL="914400" lvl="3" indent="173038">
              <a:lnSpc>
                <a:spcPct val="140000"/>
              </a:lnSpc>
              <a:buFont typeface="Symbol" pitchFamily="18" charset="2"/>
              <a:buChar char="Þ"/>
            </a:pPr>
            <a:r>
              <a:rPr lang="en-US" b="1" i="1" dirty="0" smtClean="0">
                <a:latin typeface="Georgia" pitchFamily="18" charset="0"/>
              </a:rPr>
              <a:t>    Effective Collaboration, Schedule Acceleration, </a:t>
            </a:r>
          </a:p>
          <a:p>
            <a:pPr marL="0" lvl="1" indent="173038">
              <a:lnSpc>
                <a:spcPct val="140000"/>
              </a:lnSpc>
            </a:pPr>
            <a:r>
              <a:rPr lang="en-US" b="1" i="1" dirty="0" smtClean="0">
                <a:latin typeface="Georgia" pitchFamily="18" charset="0"/>
              </a:rPr>
              <a:t> </a:t>
            </a:r>
            <a:r>
              <a:rPr lang="en-US" b="1" i="1" dirty="0" smtClean="0">
                <a:latin typeface="Georgia" pitchFamily="18" charset="0"/>
              </a:rPr>
              <a:t>          Cost Savings, Individual &amp; Organizational Growth</a:t>
            </a:r>
          </a:p>
          <a:p>
            <a:pPr indent="109538">
              <a:lnSpc>
                <a:spcPct val="110000"/>
              </a:lnSpc>
              <a:buFont typeface="Arial" pitchFamily="34" charset="0"/>
              <a:buChar char="•"/>
            </a:pPr>
            <a:endParaRPr lang="en-US" sz="1400" dirty="0" smtClean="0">
              <a:latin typeface="Georgia" pitchFamily="18" charset="0"/>
            </a:endParaRPr>
          </a:p>
          <a:p>
            <a:pPr indent="109538">
              <a:lnSpc>
                <a:spcPct val="110000"/>
              </a:lnSpc>
              <a:buFont typeface="Arial" pitchFamily="34" charset="0"/>
              <a:buChar char="•"/>
            </a:pPr>
            <a:endParaRPr lang="en-US" sz="1400" dirty="0" smtClean="0">
              <a:latin typeface="Georgia" pitchFamily="18" charset="0"/>
            </a:endParaRPr>
          </a:p>
        </p:txBody>
      </p:sp>
      <p:sp>
        <p:nvSpPr>
          <p:cNvPr id="24" name="Rectangle 23"/>
          <p:cNvSpPr/>
          <p:nvPr/>
        </p:nvSpPr>
        <p:spPr>
          <a:xfrm>
            <a:off x="9372600" y="1676400"/>
            <a:ext cx="3124200" cy="437107"/>
          </a:xfrm>
          <a:prstGeom prst="rect">
            <a:avLst/>
          </a:prstGeom>
        </p:spPr>
        <p:txBody>
          <a:bodyPr wrap="square">
            <a:spAutoFit/>
          </a:bodyPr>
          <a:lstStyle/>
          <a:p>
            <a:pPr>
              <a:lnSpc>
                <a:spcPct val="150000"/>
              </a:lnSpc>
            </a:pPr>
            <a:r>
              <a:rPr lang="en-US" sz="1700" b="1" dirty="0" smtClean="0">
                <a:latin typeface="Georgia" pitchFamily="18" charset="0"/>
              </a:rPr>
              <a:t>My Proposal</a:t>
            </a:r>
            <a:endParaRPr lang="en-US" sz="1700" dirty="0" smtClean="0">
              <a:latin typeface="Georgia" pitchFamily="18" charset="0"/>
            </a:endParaRPr>
          </a:p>
        </p:txBody>
      </p:sp>
      <p:pic>
        <p:nvPicPr>
          <p:cNvPr id="14" name="Picture 13" descr="P1050589.JPG"/>
          <p:cNvPicPr>
            <a:picLocks noChangeAspect="1"/>
          </p:cNvPicPr>
          <p:nvPr/>
        </p:nvPicPr>
        <p:blipFill>
          <a:blip r:embed="rId4"/>
          <a:stretch>
            <a:fillRect/>
          </a:stretch>
        </p:blipFill>
        <p:spPr>
          <a:xfrm>
            <a:off x="18599988" y="2177142"/>
            <a:ext cx="8617528" cy="3385457"/>
          </a:xfrm>
          <a:prstGeom prst="rect">
            <a:avLst/>
          </a:prstGeom>
          <a:ln>
            <a:noFill/>
          </a:ln>
          <a:effectLst>
            <a:softEdge rad="112500"/>
          </a:effectLst>
        </p:spPr>
      </p:pic>
      <p:sp>
        <p:nvSpPr>
          <p:cNvPr id="13" name="Subtitle 2"/>
          <p:cNvSpPr txBox="1">
            <a:spLocks/>
          </p:cNvSpPr>
          <p:nvPr/>
        </p:nvSpPr>
        <p:spPr>
          <a:xfrm>
            <a:off x="22936200" y="2971800"/>
            <a:ext cx="2514600" cy="692988"/>
          </a:xfrm>
          <a:custGeom>
            <a:avLst/>
            <a:gdLst>
              <a:gd name="connsiteX0" fmla="*/ 0 w 4572000"/>
              <a:gd name="connsiteY0" fmla="*/ 0 h 1752600"/>
              <a:gd name="connsiteX1" fmla="*/ 4572000 w 4572000"/>
              <a:gd name="connsiteY1" fmla="*/ 0 h 1752600"/>
              <a:gd name="connsiteX2" fmla="*/ 4572000 w 4572000"/>
              <a:gd name="connsiteY2" fmla="*/ 1752600 h 1752600"/>
              <a:gd name="connsiteX3" fmla="*/ 0 w 4572000"/>
              <a:gd name="connsiteY3" fmla="*/ 1752600 h 1752600"/>
              <a:gd name="connsiteX4" fmla="*/ 0 w 4572000"/>
              <a:gd name="connsiteY4" fmla="*/ 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1752600">
                <a:moveTo>
                  <a:pt x="0" y="0"/>
                </a:moveTo>
                <a:lnTo>
                  <a:pt x="4572000" y="0"/>
                </a:lnTo>
                <a:lnTo>
                  <a:pt x="4572000" y="1752600"/>
                </a:lnTo>
                <a:lnTo>
                  <a:pt x="0" y="1752600"/>
                </a:lnTo>
                <a:lnTo>
                  <a:pt x="0" y="0"/>
                </a:lnTo>
                <a:close/>
              </a:path>
            </a:pathLst>
          </a:custGeom>
          <a:noFill/>
          <a:effectLst>
            <a:softEdge rad="12700"/>
          </a:effectLst>
        </p:spPr>
        <p:txBody>
          <a:bodyPr>
            <a:normAutofit/>
          </a:bodyPr>
          <a:lstStyle/>
          <a:p>
            <a:pPr algn="ctr" fontAlgn="auto">
              <a:spcBef>
                <a:spcPct val="20000"/>
              </a:spcBef>
              <a:spcAft>
                <a:spcPts val="0"/>
              </a:spcAft>
              <a:buClr>
                <a:srgbClr val="000000"/>
              </a:buClr>
              <a:buSzPct val="85000"/>
              <a:buFont typeface="Arial" pitchFamily="34" charset="0"/>
              <a:buNone/>
              <a:defRPr/>
            </a:pPr>
            <a:r>
              <a:rPr lang="en-US" sz="3200" b="1" dirty="0" smtClean="0">
                <a:solidFill>
                  <a:srgbClr val="000000"/>
                </a:solidFill>
                <a:latin typeface="Georgia"/>
              </a:rPr>
              <a:t>Questions?</a:t>
            </a:r>
            <a:endParaRPr lang="en-US" sz="1700" b="1" dirty="0">
              <a:solidFill>
                <a:schemeClr val="tx1">
                  <a:tint val="75000"/>
                </a:schemeClr>
              </a:solidFill>
              <a:latin typeface="+mn-lt"/>
            </a:endParaRPr>
          </a:p>
        </p:txBody>
      </p:sp>
      <p:sp>
        <p:nvSpPr>
          <p:cNvPr id="15" name="Rectangle 14"/>
          <p:cNvSpPr/>
          <p:nvPr/>
        </p:nvSpPr>
        <p:spPr>
          <a:xfrm>
            <a:off x="422694" y="1812039"/>
            <a:ext cx="8686800" cy="4367349"/>
          </a:xfrm>
          <a:prstGeom prst="rect">
            <a:avLst/>
          </a:prstGeom>
        </p:spPr>
        <p:txBody>
          <a:bodyPr wrap="square">
            <a:spAutoFit/>
          </a:bodyPr>
          <a:lstStyle/>
          <a:p>
            <a:pPr>
              <a:lnSpc>
                <a:spcPct val="150000"/>
              </a:lnSpc>
            </a:pPr>
            <a:r>
              <a:rPr lang="en-US" u="sng" dirty="0" smtClean="0">
                <a:latin typeface="Georgia" pitchFamily="18" charset="0"/>
              </a:rPr>
              <a:t>Cohesion</a:t>
            </a:r>
            <a:endParaRPr lang="en-US" u="sng" dirty="0" smtClean="0">
              <a:latin typeface="Georgia" pitchFamily="18" charset="0"/>
            </a:endParaRPr>
          </a:p>
          <a:p>
            <a:pPr>
              <a:lnSpc>
                <a:spcPct val="120000"/>
              </a:lnSpc>
            </a:pPr>
            <a:r>
              <a:rPr lang="en-US" sz="1600" dirty="0" smtClean="0">
                <a:latin typeface="Georgia" pitchFamily="18" charset="0"/>
              </a:rPr>
              <a:t>  </a:t>
            </a:r>
            <a:r>
              <a:rPr lang="en-US" sz="1600" dirty="0" smtClean="0">
                <a:latin typeface="Georgia" pitchFamily="18" charset="0"/>
              </a:rPr>
              <a:t>More Information Early  </a:t>
            </a:r>
            <a:r>
              <a:rPr lang="en-US" sz="1600" dirty="0" smtClean="0">
                <a:latin typeface="Georgia" pitchFamily="18" charset="0"/>
              </a:rPr>
              <a:t>+ Enhanced Communication =&gt; Efficient &amp; Better </a:t>
            </a:r>
            <a:r>
              <a:rPr lang="en-US" sz="1600" dirty="0" smtClean="0">
                <a:latin typeface="Georgia" pitchFamily="18" charset="0"/>
              </a:rPr>
              <a:t>Quality </a:t>
            </a:r>
            <a:r>
              <a:rPr lang="en-US" sz="1600" dirty="0" smtClean="0">
                <a:latin typeface="Georgia" pitchFamily="18" charset="0"/>
              </a:rPr>
              <a:t>Work</a:t>
            </a:r>
            <a:endParaRPr lang="en-US" sz="1600" dirty="0" smtClean="0">
              <a:latin typeface="Georgia" pitchFamily="18" charset="0"/>
            </a:endParaRPr>
          </a:p>
          <a:p>
            <a:pPr>
              <a:lnSpc>
                <a:spcPct val="120000"/>
              </a:lnSpc>
            </a:pPr>
            <a:r>
              <a:rPr lang="en-US" sz="1600" dirty="0" smtClean="0">
                <a:latin typeface="Georgia" pitchFamily="18" charset="0"/>
              </a:rPr>
              <a:t>  3D </a:t>
            </a:r>
            <a:r>
              <a:rPr lang="en-US" sz="1600" dirty="0" smtClean="0">
                <a:latin typeface="Georgia" pitchFamily="18" charset="0"/>
              </a:rPr>
              <a:t>Laser Surveying (Info)  + </a:t>
            </a:r>
            <a:r>
              <a:rPr lang="en-US" sz="1600" dirty="0" smtClean="0">
                <a:latin typeface="Georgia" pitchFamily="18" charset="0"/>
              </a:rPr>
              <a:t>Key Player Kickoff Meetings  =&gt; </a:t>
            </a:r>
            <a:r>
              <a:rPr lang="en-US" sz="1600" dirty="0" smtClean="0">
                <a:latin typeface="Georgia" pitchFamily="18" charset="0"/>
              </a:rPr>
              <a:t>Teamwork </a:t>
            </a:r>
            <a:r>
              <a:rPr lang="en-US" sz="1600" dirty="0" smtClean="0">
                <a:latin typeface="Georgia" pitchFamily="18" charset="0"/>
              </a:rPr>
              <a:t>&amp; Unity</a:t>
            </a:r>
          </a:p>
          <a:p>
            <a:endParaRPr lang="en-US" sz="500" dirty="0" smtClean="0">
              <a:latin typeface="Georgia" pitchFamily="18" charset="0"/>
            </a:endParaRPr>
          </a:p>
          <a:p>
            <a:r>
              <a:rPr lang="en-US" u="sng" dirty="0" smtClean="0">
                <a:latin typeface="Georgia" pitchFamily="18" charset="0"/>
              </a:rPr>
              <a:t>Innovation</a:t>
            </a:r>
            <a:endParaRPr lang="en-US" u="sng" dirty="0" smtClean="0">
              <a:latin typeface="Georgia" pitchFamily="18" charset="0"/>
            </a:endParaRPr>
          </a:p>
          <a:p>
            <a:pPr>
              <a:lnSpc>
                <a:spcPct val="120000"/>
              </a:lnSpc>
            </a:pPr>
            <a:r>
              <a:rPr lang="en-US" sz="1600" dirty="0" smtClean="0">
                <a:latin typeface="Georgia" pitchFamily="18" charset="0"/>
              </a:rPr>
              <a:t>  Need </a:t>
            </a:r>
            <a:r>
              <a:rPr lang="en-US" sz="1600" dirty="0" smtClean="0">
                <a:latin typeface="Georgia" pitchFamily="18" charset="0"/>
              </a:rPr>
              <a:t>Cohesive Teams to be Forward Thinking </a:t>
            </a:r>
            <a:endParaRPr lang="en-US" sz="1600" dirty="0" smtClean="0">
              <a:latin typeface="Georgia" pitchFamily="18" charset="0"/>
            </a:endParaRPr>
          </a:p>
          <a:p>
            <a:pPr>
              <a:lnSpc>
                <a:spcPct val="120000"/>
              </a:lnSpc>
            </a:pPr>
            <a:r>
              <a:rPr lang="en-US" sz="1600" dirty="0" smtClean="0">
                <a:latin typeface="Georgia" pitchFamily="18" charset="0"/>
              </a:rPr>
              <a:t> </a:t>
            </a:r>
            <a:r>
              <a:rPr lang="en-US" sz="1600" dirty="0" smtClean="0">
                <a:latin typeface="Georgia" pitchFamily="18" charset="0"/>
              </a:rPr>
              <a:t> Utilize Alternative Technologies &amp; Redesigned Systems Wherever Sensible</a:t>
            </a:r>
          </a:p>
          <a:p>
            <a:pPr>
              <a:lnSpc>
                <a:spcPct val="120000"/>
              </a:lnSpc>
            </a:pPr>
            <a:r>
              <a:rPr lang="en-US" sz="1600" dirty="0" smtClean="0">
                <a:latin typeface="Georgia" pitchFamily="18" charset="0"/>
              </a:rPr>
              <a:t>        =&gt;   Avoid Design Decisions  Resulting  in Severe Financial Penalties</a:t>
            </a:r>
          </a:p>
          <a:p>
            <a:pPr>
              <a:lnSpc>
                <a:spcPct val="120000"/>
              </a:lnSpc>
            </a:pPr>
            <a:r>
              <a:rPr lang="en-US" sz="1600" dirty="0" smtClean="0">
                <a:latin typeface="Georgia" pitchFamily="18" charset="0"/>
              </a:rPr>
              <a:t> </a:t>
            </a:r>
            <a:r>
              <a:rPr lang="en-US" sz="1600" dirty="0" smtClean="0">
                <a:latin typeface="Georgia" pitchFamily="18" charset="0"/>
              </a:rPr>
              <a:t>       =&gt;   Pursue Potential Savings </a:t>
            </a:r>
            <a:r>
              <a:rPr lang="en-US" sz="1600" dirty="0" smtClean="0">
                <a:latin typeface="Georgia" pitchFamily="18" charset="0"/>
              </a:rPr>
              <a:t>for </a:t>
            </a:r>
            <a:r>
              <a:rPr lang="en-US" sz="1600" dirty="0" smtClean="0">
                <a:latin typeface="Georgia" pitchFamily="18" charset="0"/>
              </a:rPr>
              <a:t>Each Party</a:t>
            </a:r>
          </a:p>
          <a:p>
            <a:pPr lvl="1"/>
            <a:r>
              <a:rPr lang="en-US" sz="500" dirty="0" smtClean="0">
                <a:latin typeface="Georgia" pitchFamily="18" charset="0"/>
              </a:rPr>
              <a:t> </a:t>
            </a:r>
            <a:endParaRPr lang="en-US" sz="500" dirty="0" smtClean="0">
              <a:latin typeface="Georgia" pitchFamily="18" charset="0"/>
            </a:endParaRPr>
          </a:p>
          <a:p>
            <a:r>
              <a:rPr lang="en-US" u="sng" dirty="0" smtClean="0">
                <a:latin typeface="Georgia" pitchFamily="18" charset="0"/>
              </a:rPr>
              <a:t>Emotional</a:t>
            </a:r>
            <a:r>
              <a:rPr lang="en-US" sz="2000" u="sng" dirty="0" smtClean="0">
                <a:latin typeface="Georgia" pitchFamily="18" charset="0"/>
              </a:rPr>
              <a:t> </a:t>
            </a:r>
            <a:r>
              <a:rPr lang="en-US" u="sng" dirty="0" smtClean="0">
                <a:latin typeface="Georgia" pitchFamily="18" charset="0"/>
              </a:rPr>
              <a:t>Intelligence</a:t>
            </a:r>
          </a:p>
          <a:p>
            <a:pPr>
              <a:lnSpc>
                <a:spcPct val="120000"/>
              </a:lnSpc>
            </a:pPr>
            <a:r>
              <a:rPr lang="en-US" sz="1600" dirty="0" smtClean="0">
                <a:latin typeface="Georgia" pitchFamily="18" charset="0"/>
              </a:rPr>
              <a:t>  </a:t>
            </a:r>
            <a:r>
              <a:rPr lang="en-US" sz="1600" dirty="0" smtClean="0">
                <a:latin typeface="Georgia" pitchFamily="18" charset="0"/>
              </a:rPr>
              <a:t>Periodic Monitoring = I</a:t>
            </a:r>
            <a:r>
              <a:rPr lang="en-US" sz="1600" dirty="0" smtClean="0">
                <a:latin typeface="Georgia" pitchFamily="18" charset="0"/>
              </a:rPr>
              <a:t>nsight into Individuals </a:t>
            </a:r>
            <a:r>
              <a:rPr lang="en-US" sz="1600" dirty="0" smtClean="0">
                <a:latin typeface="Georgia" pitchFamily="18" charset="0"/>
              </a:rPr>
              <a:t>&amp; </a:t>
            </a:r>
            <a:r>
              <a:rPr lang="en-US" sz="1600" dirty="0" smtClean="0">
                <a:latin typeface="Georgia" pitchFamily="18" charset="0"/>
              </a:rPr>
              <a:t>Project Climate Simultaneously</a:t>
            </a:r>
          </a:p>
          <a:p>
            <a:pPr>
              <a:lnSpc>
                <a:spcPct val="120000"/>
              </a:lnSpc>
            </a:pPr>
            <a:r>
              <a:rPr lang="en-US" sz="1600" dirty="0" smtClean="0">
                <a:latin typeface="Georgia" pitchFamily="18" charset="0"/>
              </a:rPr>
              <a:t> </a:t>
            </a:r>
            <a:r>
              <a:rPr lang="en-US" sz="1600" dirty="0" smtClean="0">
                <a:latin typeface="Georgia" pitchFamily="18" charset="0"/>
              </a:rPr>
              <a:t> Allows Focused Efforts to Develop Individual </a:t>
            </a:r>
            <a:r>
              <a:rPr lang="en-US" sz="1600" dirty="0" smtClean="0">
                <a:latin typeface="Georgia" pitchFamily="18" charset="0"/>
              </a:rPr>
              <a:t>&amp; </a:t>
            </a:r>
            <a:r>
              <a:rPr lang="en-US" sz="1600" dirty="0" smtClean="0">
                <a:latin typeface="Georgia" pitchFamily="18" charset="0"/>
              </a:rPr>
              <a:t>Project</a:t>
            </a:r>
            <a:endParaRPr lang="en-US" sz="1600" dirty="0" smtClean="0">
              <a:latin typeface="Georgia" pitchFamily="18" charset="0"/>
            </a:endParaRPr>
          </a:p>
          <a:p>
            <a:pPr>
              <a:lnSpc>
                <a:spcPct val="120000"/>
              </a:lnSpc>
            </a:pPr>
            <a:r>
              <a:rPr lang="en-US" sz="1600" dirty="0" smtClean="0">
                <a:latin typeface="Georgia" pitchFamily="18" charset="0"/>
              </a:rPr>
              <a:t>  Encourages Tailoring Project Climate </a:t>
            </a:r>
            <a:r>
              <a:rPr lang="en-US" sz="1600" dirty="0" smtClean="0">
                <a:latin typeface="Georgia" pitchFamily="18" charset="0"/>
              </a:rPr>
              <a:t>to </a:t>
            </a:r>
            <a:r>
              <a:rPr lang="en-US" sz="1600" dirty="0" smtClean="0">
                <a:latin typeface="Georgia" pitchFamily="18" charset="0"/>
              </a:rPr>
              <a:t>Highlight Teams Strengths</a:t>
            </a:r>
            <a:endParaRPr lang="en-US" sz="1600" dirty="0" smtClean="0">
              <a:latin typeface="Georgia" pitchFamily="18" charset="0"/>
            </a:endParaRPr>
          </a:p>
          <a:p>
            <a:endParaRPr lang="en-US" sz="1000" dirty="0" smtClean="0">
              <a:latin typeface="Georgia" pitchFamily="18" charset="0"/>
            </a:endParaRPr>
          </a:p>
          <a:p>
            <a:r>
              <a:rPr lang="en-US" sz="1000" dirty="0" smtClean="0">
                <a:latin typeface="Georgia" pitchFamily="18" charset="0"/>
              </a:rPr>
              <a:t>	</a:t>
            </a:r>
            <a:r>
              <a:rPr lang="en-US" sz="1000" i="1" dirty="0" smtClean="0">
                <a:latin typeface="Georgia" pitchFamily="18" charset="0"/>
              </a:rPr>
              <a:t>      </a:t>
            </a:r>
            <a:r>
              <a:rPr lang="en-US" sz="2000" i="1" dirty="0" smtClean="0">
                <a:latin typeface="Georgia" pitchFamily="18" charset="0"/>
              </a:rPr>
              <a:t>…Ultimately, enabling synergy among renovation </a:t>
            </a:r>
            <a:r>
              <a:rPr lang="en-US" sz="2000" i="1" dirty="0" smtClean="0">
                <a:latin typeface="Georgia" pitchFamily="18" charset="0"/>
              </a:rPr>
              <a:t>teams</a:t>
            </a:r>
            <a:endParaRPr lang="en-US" dirty="0">
              <a:latin typeface="Georgia" pitchFamily="18" charset="0"/>
            </a:endParaRPr>
          </a:p>
        </p:txBody>
      </p:sp>
      <p:sp>
        <p:nvSpPr>
          <p:cNvPr id="16" name="Rectangle 15"/>
          <p:cNvSpPr/>
          <p:nvPr/>
        </p:nvSpPr>
        <p:spPr>
          <a:xfrm>
            <a:off x="0" y="1534065"/>
            <a:ext cx="9144000" cy="553998"/>
          </a:xfrm>
          <a:prstGeom prst="rect">
            <a:avLst/>
          </a:prstGeom>
        </p:spPr>
        <p:txBody>
          <a:bodyPr wrap="square">
            <a:spAutoFit/>
          </a:bodyPr>
          <a:lstStyle/>
          <a:p>
            <a:pPr algn="ctr">
              <a:lnSpc>
                <a:spcPct val="150000"/>
              </a:lnSpc>
            </a:pPr>
            <a:r>
              <a:rPr lang="en-US" sz="2000" b="1" i="1" dirty="0" smtClean="0">
                <a:latin typeface="Georgia" pitchFamily="18" charset="0"/>
              </a:rPr>
              <a:t>“</a:t>
            </a:r>
            <a:r>
              <a:rPr lang="en-US" sz="2000" b="1" i="1" dirty="0" smtClean="0">
                <a:latin typeface="Georgia" pitchFamily="18" charset="0"/>
              </a:rPr>
              <a:t>Enabling Synergy Among Renovation </a:t>
            </a:r>
            <a:r>
              <a:rPr lang="en-US" sz="2000" b="1" i="1" dirty="0" smtClean="0">
                <a:latin typeface="Georgia" pitchFamily="18" charset="0"/>
              </a:rPr>
              <a:t>Teams”</a:t>
            </a:r>
            <a:endParaRPr lang="en-US" sz="2000" b="1" dirty="0" smtClean="0">
              <a:latin typeface="Georgia" pitchFamily="18" charset="0"/>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sp>
        <p:nvSpPr>
          <p:cNvPr id="23" name="Rectangle 22"/>
          <p:cNvSpPr/>
          <p:nvPr/>
        </p:nvSpPr>
        <p:spPr>
          <a:xfrm>
            <a:off x="1828800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914400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advTm="12625">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a:t>
            </a:r>
            <a:r>
              <a:rPr lang="en-US" sz="3400" dirty="0" smtClean="0">
                <a:solidFill>
                  <a:schemeClr val="bg2">
                    <a:lumMod val="60000"/>
                    <a:lumOff val="40000"/>
                  </a:schemeClr>
                </a:solidFill>
                <a:ea typeface="+mj-ea"/>
                <a:cs typeface="+mj-cs"/>
              </a:rPr>
              <a:t>Images</a:t>
            </a:r>
            <a:endParaRPr lang="en-US" sz="3400" dirty="0" smtClean="0">
              <a:ea typeface="+mj-ea"/>
              <a:cs typeface="+mj-cs"/>
            </a:endParaRPr>
          </a:p>
        </p:txBody>
      </p:sp>
      <p:pic>
        <p:nvPicPr>
          <p:cNvPr id="13" name="Picture 12" descr="Atrium.JPG"/>
          <p:cNvPicPr>
            <a:picLocks noChangeAspect="1"/>
          </p:cNvPicPr>
          <p:nvPr/>
        </p:nvPicPr>
        <p:blipFill>
          <a:blip r:embed="rId4" cstate="print"/>
          <a:stretch>
            <a:fillRect/>
          </a:stretch>
        </p:blipFill>
        <p:spPr>
          <a:xfrm rot="16200000">
            <a:off x="18478500" y="2552700"/>
            <a:ext cx="4572000" cy="3429000"/>
          </a:xfrm>
          <a:prstGeom prst="rect">
            <a:avLst/>
          </a:prstGeom>
        </p:spPr>
      </p:pic>
      <p:pic>
        <p:nvPicPr>
          <p:cNvPr id="14" name="Picture 13" descr="Lobby - Corcoran.JPG"/>
          <p:cNvPicPr>
            <a:picLocks noChangeAspect="1"/>
          </p:cNvPicPr>
          <p:nvPr/>
        </p:nvPicPr>
        <p:blipFill>
          <a:blip r:embed="rId5" cstate="print"/>
          <a:srcRect l="17188" t="10000" b="5000"/>
          <a:stretch>
            <a:fillRect/>
          </a:stretch>
        </p:blipFill>
        <p:spPr>
          <a:xfrm rot="16200000">
            <a:off x="22902270" y="2548531"/>
            <a:ext cx="4267200" cy="3284939"/>
          </a:xfrm>
          <a:prstGeom prst="rect">
            <a:avLst/>
          </a:prstGeom>
        </p:spPr>
      </p:pic>
      <p:pic>
        <p:nvPicPr>
          <p:cNvPr id="15" name="Picture 14" descr="basement - nordlinger raised footing 2.JPG"/>
          <p:cNvPicPr>
            <a:picLocks noChangeAspect="1"/>
          </p:cNvPicPr>
          <p:nvPr/>
        </p:nvPicPr>
        <p:blipFill>
          <a:blip r:embed="rId6" cstate="print"/>
          <a:stretch>
            <a:fillRect/>
          </a:stretch>
        </p:blipFill>
        <p:spPr>
          <a:xfrm>
            <a:off x="11277600" y="2209800"/>
            <a:ext cx="5156200" cy="3867150"/>
          </a:xfrm>
          <a:prstGeom prst="rect">
            <a:avLst/>
          </a:prstGeom>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a:t>
            </a:r>
            <a:r>
              <a:rPr lang="en-US" sz="3400" dirty="0" smtClean="0">
                <a:solidFill>
                  <a:schemeClr val="bg2">
                    <a:lumMod val="60000"/>
                    <a:lumOff val="40000"/>
                  </a:schemeClr>
                </a:solidFill>
                <a:ea typeface="+mj-ea"/>
                <a:cs typeface="+mj-cs"/>
              </a:rPr>
              <a:t>Images</a:t>
            </a:r>
            <a:endParaRPr lang="en-US" sz="3400" dirty="0" smtClean="0">
              <a:ea typeface="+mj-ea"/>
              <a:cs typeface="+mj-cs"/>
            </a:endParaRPr>
          </a:p>
        </p:txBody>
      </p:sp>
      <p:pic>
        <p:nvPicPr>
          <p:cNvPr id="15" name="Picture 14" descr="basement - nordlinger raised footing 2.JPG"/>
          <p:cNvPicPr>
            <a:picLocks noChangeAspect="1"/>
          </p:cNvPicPr>
          <p:nvPr/>
        </p:nvPicPr>
        <p:blipFill>
          <a:blip r:embed="rId4" cstate="print"/>
          <a:stretch>
            <a:fillRect/>
          </a:stretch>
        </p:blipFill>
        <p:spPr>
          <a:xfrm>
            <a:off x="11277600" y="2209800"/>
            <a:ext cx="5156200" cy="3867150"/>
          </a:xfrm>
          <a:prstGeom prst="rect">
            <a:avLst/>
          </a:prstGeom>
        </p:spPr>
      </p:pic>
      <p:pic>
        <p:nvPicPr>
          <p:cNvPr id="107522" name="Picture 2"/>
          <p:cNvPicPr>
            <a:picLocks noChangeAspect="1" noChangeArrowheads="1"/>
          </p:cNvPicPr>
          <p:nvPr/>
        </p:nvPicPr>
        <p:blipFill>
          <a:blip r:embed="rId5"/>
          <a:srcRect/>
          <a:stretch>
            <a:fillRect/>
          </a:stretch>
        </p:blipFill>
        <p:spPr bwMode="auto">
          <a:xfrm>
            <a:off x="19271486" y="2057400"/>
            <a:ext cx="7541389" cy="2895600"/>
          </a:xfrm>
          <a:prstGeom prst="rect">
            <a:avLst/>
          </a:prstGeom>
          <a:noFill/>
          <a:ln w="9525">
            <a:noFill/>
            <a:miter lim="800000"/>
            <a:headEnd/>
            <a:tailEnd/>
          </a:ln>
          <a:effectLst/>
        </p:spPr>
      </p:pic>
      <p:pic>
        <p:nvPicPr>
          <p:cNvPr id="107523" name="Picture 3"/>
          <p:cNvPicPr>
            <a:picLocks noChangeAspect="1" noChangeArrowheads="1"/>
          </p:cNvPicPr>
          <p:nvPr/>
        </p:nvPicPr>
        <p:blipFill>
          <a:blip r:embed="rId6"/>
          <a:srcRect/>
          <a:stretch>
            <a:fillRect/>
          </a:stretch>
        </p:blipFill>
        <p:spPr bwMode="auto">
          <a:xfrm>
            <a:off x="1295400" y="1981200"/>
            <a:ext cx="6572250" cy="298132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pic>
        <p:nvPicPr>
          <p:cNvPr id="7" name="Picture 4"/>
          <p:cNvPicPr>
            <a:picLocks noChangeArrowheads="1"/>
          </p:cNvPicPr>
          <p:nvPr/>
        </p:nvPicPr>
        <p:blipFill>
          <a:blip r:embed="rId3">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9" name="Picture 4"/>
          <p:cNvPicPr>
            <a:picLocks noChangeArrowheads="1"/>
          </p:cNvPicPr>
          <p:nvPr/>
        </p:nvPicPr>
        <p:blipFill>
          <a:blip r:embed="rId3">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sp>
        <p:nvSpPr>
          <p:cNvPr id="11"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endParaRPr lang="en-US" sz="3100" dirty="0" smtClean="0">
              <a:ea typeface="+mj-ea"/>
              <a:cs typeface="+mj-cs"/>
            </a:endParaRPr>
          </a:p>
        </p:txBody>
      </p:sp>
      <p:pic>
        <p:nvPicPr>
          <p:cNvPr id="18" name="Picture 4"/>
          <p:cNvPicPr>
            <a:picLocks noChangeArrowheads="1"/>
          </p:cNvPicPr>
          <p:nvPr/>
        </p:nvPicPr>
        <p:blipFill>
          <a:blip r:embed="rId3">
            <a:lum bright="15000" contrast="-5000"/>
          </a:blip>
          <a:srcRect t="77496" b="17503"/>
          <a:stretch>
            <a:fillRect/>
          </a:stretch>
        </p:blipFill>
        <p:spPr bwMode="auto">
          <a:xfrm>
            <a:off x="0" y="1143000"/>
            <a:ext cx="9144000" cy="457200"/>
          </a:xfrm>
          <a:prstGeom prst="rect">
            <a:avLst/>
          </a:prstGeom>
          <a:noFill/>
          <a:ln w="9525">
            <a:noFill/>
            <a:miter lim="800000"/>
            <a:headEnd/>
            <a:tailEnd/>
          </a:ln>
        </p:spPr>
      </p:pic>
      <p:sp>
        <p:nvSpPr>
          <p:cNvPr id="23" name="Title 12"/>
          <p:cNvSpPr txBox="1">
            <a:spLocks/>
          </p:cNvSpPr>
          <p:nvPr/>
        </p:nvSpPr>
        <p:spPr>
          <a:xfrm>
            <a:off x="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1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400" dirty="0" smtClean="0">
                <a:solidFill>
                  <a:schemeClr val="bg2">
                    <a:lumMod val="60000"/>
                    <a:lumOff val="40000"/>
                  </a:schemeClr>
                </a:solidFill>
                <a:ea typeface="+mj-ea"/>
                <a:cs typeface="+mj-cs"/>
              </a:rPr>
              <a:t>     </a:t>
            </a:r>
            <a:r>
              <a:rPr lang="en-US" sz="3400" dirty="0" smtClean="0">
                <a:solidFill>
                  <a:schemeClr val="bg2">
                    <a:lumMod val="60000"/>
                    <a:lumOff val="40000"/>
                  </a:schemeClr>
                </a:solidFill>
                <a:ea typeface="+mj-ea"/>
                <a:cs typeface="+mj-cs"/>
              </a:rPr>
              <a:t>Images</a:t>
            </a:r>
            <a:endParaRPr lang="en-US" sz="3400" dirty="0" smtClean="0">
              <a:ea typeface="+mj-ea"/>
              <a:cs typeface="+mj-cs"/>
            </a:endParaRPr>
          </a:p>
        </p:txBody>
      </p:sp>
      <p:pic>
        <p:nvPicPr>
          <p:cNvPr id="108546" name="Picture 2"/>
          <p:cNvPicPr>
            <a:picLocks noChangeAspect="1" noChangeArrowheads="1"/>
          </p:cNvPicPr>
          <p:nvPr/>
        </p:nvPicPr>
        <p:blipFill>
          <a:blip r:embed="rId4"/>
          <a:srcRect/>
          <a:stretch>
            <a:fillRect/>
          </a:stretch>
        </p:blipFill>
        <p:spPr bwMode="auto">
          <a:xfrm>
            <a:off x="20269200" y="1905000"/>
            <a:ext cx="4752975" cy="4629150"/>
          </a:xfrm>
          <a:prstGeom prst="rect">
            <a:avLst/>
          </a:prstGeom>
          <a:noFill/>
          <a:ln w="9525">
            <a:noFill/>
            <a:miter lim="800000"/>
            <a:headEnd/>
            <a:tailEnd/>
          </a:ln>
          <a:effectLst/>
        </p:spPr>
      </p:pic>
      <p:pic>
        <p:nvPicPr>
          <p:cNvPr id="108547" name="Picture 3"/>
          <p:cNvPicPr>
            <a:picLocks noChangeAspect="1" noChangeArrowheads="1"/>
          </p:cNvPicPr>
          <p:nvPr/>
        </p:nvPicPr>
        <p:blipFill>
          <a:blip r:embed="rId5"/>
          <a:srcRect/>
          <a:stretch>
            <a:fillRect/>
          </a:stretch>
        </p:blipFill>
        <p:spPr bwMode="auto">
          <a:xfrm>
            <a:off x="1752600" y="1828800"/>
            <a:ext cx="4981575" cy="4371975"/>
          </a:xfrm>
          <a:prstGeom prst="rect">
            <a:avLst/>
          </a:prstGeom>
          <a:noFill/>
          <a:ln w="9525">
            <a:noFill/>
            <a:miter lim="800000"/>
            <a:headEnd/>
            <a:tailEnd/>
          </a:ln>
          <a:effectLst/>
        </p:spPr>
      </p:pic>
      <p:pic>
        <p:nvPicPr>
          <p:cNvPr id="108548" name="Picture 4"/>
          <p:cNvPicPr>
            <a:picLocks noChangeAspect="1" noChangeArrowheads="1"/>
          </p:cNvPicPr>
          <p:nvPr/>
        </p:nvPicPr>
        <p:blipFill>
          <a:blip r:embed="rId6"/>
          <a:srcRect/>
          <a:stretch>
            <a:fillRect/>
          </a:stretch>
        </p:blipFill>
        <p:spPr bwMode="auto">
          <a:xfrm>
            <a:off x="11034713" y="1924050"/>
            <a:ext cx="5362575" cy="30099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alpha val="90000"/>
            </a:schemeClr>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2800" dirty="0" smtClean="0">
                <a:ea typeface="+mj-ea"/>
                <a:cs typeface="+mj-cs"/>
              </a:rPr>
              <a:t>	  </a:t>
            </a:r>
            <a:r>
              <a:rPr lang="en-US" sz="1600" dirty="0" smtClean="0">
                <a:ea typeface="+mj-ea"/>
                <a:cs typeface="+mj-cs"/>
              </a:rPr>
              <a:t> 		       	</a:t>
            </a:r>
          </a:p>
        </p:txBody>
      </p:sp>
      <p:sp>
        <p:nvSpPr>
          <p:cNvPr id="9" name="TextBox 8"/>
          <p:cNvSpPr txBox="1"/>
          <p:nvPr/>
        </p:nvSpPr>
        <p:spPr>
          <a:xfrm>
            <a:off x="9144000" y="5958113"/>
            <a:ext cx="9144000" cy="914400"/>
          </a:xfrm>
          <a:prstGeom prst="rect">
            <a:avLst/>
          </a:prstGeom>
          <a:solidFill>
            <a:schemeClr val="tx1">
              <a:alpha val="90000"/>
            </a:schemeClr>
          </a:solidFill>
          <a:effectLst/>
        </p:spPr>
        <p:txBody>
          <a:bodyPr wrap="square" rtlCol="0">
            <a:spAutoFit/>
          </a:bodyPr>
          <a:lstStyle/>
          <a:p>
            <a:r>
              <a:rPr lang="en-US" sz="800" dirty="0" smtClean="0">
                <a:solidFill>
                  <a:schemeClr val="bg2">
                    <a:lumMod val="60000"/>
                    <a:lumOff val="40000"/>
                  </a:schemeClr>
                </a:solidFill>
                <a:latin typeface="Georgia" pitchFamily="18" charset="0"/>
              </a:rPr>
              <a:t> </a:t>
            </a:r>
          </a:p>
          <a:p>
            <a:r>
              <a:rPr lang="en-US" sz="2400" dirty="0" smtClean="0">
                <a:solidFill>
                  <a:schemeClr val="bg2">
                    <a:lumMod val="60000"/>
                    <a:lumOff val="40000"/>
                  </a:schemeClr>
                </a:solidFill>
                <a:latin typeface="Georgia" pitchFamily="18" charset="0"/>
              </a:rPr>
              <a:t>        Construction Management</a:t>
            </a:r>
          </a:p>
          <a:p>
            <a:endParaRPr lang="en-US" sz="2000" dirty="0">
              <a:solidFill>
                <a:schemeClr val="bg2">
                  <a:lumMod val="60000"/>
                  <a:lumOff val="40000"/>
                </a:schemeClr>
              </a:solidFill>
              <a:latin typeface="Georgia" pitchFamily="18" charset="0"/>
            </a:endParaRPr>
          </a:p>
        </p:txBody>
      </p:sp>
      <p:sp>
        <p:nvSpPr>
          <p:cNvPr id="10" name="TextBox 9"/>
          <p:cNvSpPr txBox="1"/>
          <p:nvPr/>
        </p:nvSpPr>
        <p:spPr>
          <a:xfrm>
            <a:off x="0" y="5943600"/>
            <a:ext cx="9144000" cy="914400"/>
          </a:xfrm>
          <a:prstGeom prst="rect">
            <a:avLst/>
          </a:prstGeom>
          <a:solidFill>
            <a:schemeClr val="tx1">
              <a:alpha val="90000"/>
            </a:schemeClr>
          </a:solidFill>
          <a:effectLst/>
        </p:spPr>
        <p:txBody>
          <a:bodyPr wrap="square" rtlCol="0">
            <a:spAutoFit/>
          </a:bodyPr>
          <a:lstStyle/>
          <a:p>
            <a:r>
              <a:rPr lang="en-US" sz="800" dirty="0" smtClean="0">
                <a:solidFill>
                  <a:schemeClr val="bg2">
                    <a:lumMod val="60000"/>
                    <a:lumOff val="40000"/>
                  </a:schemeClr>
                </a:solidFill>
                <a:latin typeface="Georgia" pitchFamily="18" charset="0"/>
              </a:rPr>
              <a:t>        </a:t>
            </a:r>
          </a:p>
          <a:p>
            <a:r>
              <a:rPr lang="en-US" sz="2400" dirty="0" smtClean="0">
                <a:solidFill>
                  <a:schemeClr val="bg2">
                    <a:lumMod val="60000"/>
                    <a:lumOff val="40000"/>
                  </a:schemeClr>
                </a:solidFill>
                <a:latin typeface="Georgia" pitchFamily="18" charset="0"/>
              </a:rPr>
              <a:t>        Michael Webb</a:t>
            </a:r>
          </a:p>
          <a:p>
            <a:endParaRPr lang="en-US" sz="2000" dirty="0">
              <a:solidFill>
                <a:schemeClr val="bg2">
                  <a:lumMod val="60000"/>
                  <a:lumOff val="40000"/>
                </a:schemeClr>
              </a:solidFill>
              <a:latin typeface="Georgia" pitchFamily="18" charset="0"/>
            </a:endParaRPr>
          </a:p>
        </p:txBody>
      </p:sp>
      <p:sp>
        <p:nvSpPr>
          <p:cNvPr id="13" name="TextBox 12"/>
          <p:cNvSpPr txBox="1"/>
          <p:nvPr/>
        </p:nvSpPr>
        <p:spPr>
          <a:xfrm>
            <a:off x="18288000" y="5958113"/>
            <a:ext cx="9144000" cy="914400"/>
          </a:xfrm>
          <a:prstGeom prst="rect">
            <a:avLst/>
          </a:prstGeom>
          <a:solidFill>
            <a:schemeClr val="tx1">
              <a:alpha val="90000"/>
            </a:schemeClr>
          </a:solidFill>
          <a:effectLst/>
        </p:spPr>
        <p:txBody>
          <a:bodyPr wrap="square" rtlCol="0">
            <a:spAutoFit/>
          </a:bodyPr>
          <a:lstStyle/>
          <a:p>
            <a:r>
              <a:rPr lang="en-US" sz="800" dirty="0" smtClean="0">
                <a:solidFill>
                  <a:schemeClr val="bg2">
                    <a:lumMod val="60000"/>
                    <a:lumOff val="40000"/>
                  </a:schemeClr>
                </a:solidFill>
                <a:latin typeface="Georgia" pitchFamily="18" charset="0"/>
              </a:rPr>
              <a:t>         </a:t>
            </a:r>
          </a:p>
          <a:p>
            <a:r>
              <a:rPr lang="en-US" sz="2400" dirty="0" smtClean="0">
                <a:solidFill>
                  <a:schemeClr val="bg2">
                    <a:lumMod val="60000"/>
                    <a:lumOff val="40000"/>
                  </a:schemeClr>
                </a:solidFill>
                <a:latin typeface="Georgia" pitchFamily="18" charset="0"/>
              </a:rPr>
              <a:t>        SQUARE  320</a:t>
            </a:r>
          </a:p>
          <a:p>
            <a:endParaRPr lang="en-US" sz="2000" dirty="0">
              <a:solidFill>
                <a:schemeClr val="bg2">
                  <a:lumMod val="60000"/>
                  <a:lumOff val="40000"/>
                </a:schemeClr>
              </a:solidFill>
              <a:latin typeface="Georgia" pitchFamily="18" charset="0"/>
            </a:endParaRPr>
          </a:p>
        </p:txBody>
      </p:sp>
      <p:sp>
        <p:nvSpPr>
          <p:cNvPr id="15" name="Title 12"/>
          <p:cNvSpPr txBox="1">
            <a:spLocks/>
          </p:cNvSpPr>
          <p:nvPr/>
        </p:nvSpPr>
        <p:spPr>
          <a:xfrm>
            <a:off x="18288000" y="0"/>
            <a:ext cx="9144000" cy="1143000"/>
          </a:xfrm>
          <a:prstGeom prst="rect">
            <a:avLst/>
          </a:prstGeom>
          <a:solidFill>
            <a:schemeClr val="tx1">
              <a:alpha val="90000"/>
            </a:schemeClr>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2800" dirty="0" smtClean="0">
                <a:ea typeface="+mj-ea"/>
                <a:cs typeface="+mj-cs"/>
              </a:rPr>
              <a:t>	  </a:t>
            </a:r>
            <a:r>
              <a:rPr lang="en-US" sz="1600" dirty="0" smtClean="0">
                <a:ea typeface="+mj-ea"/>
                <a:cs typeface="+mj-cs"/>
              </a:rPr>
              <a:t> 		       	</a:t>
            </a:r>
          </a:p>
        </p:txBody>
      </p:sp>
      <p:pic>
        <p:nvPicPr>
          <p:cNvPr id="16" name="Picture 4"/>
          <p:cNvPicPr>
            <a:picLocks noChangeArrowheads="1"/>
          </p:cNvPicPr>
          <p:nvPr/>
        </p:nvPicPr>
        <p:blipFill>
          <a:blip r:embed="rId2">
            <a:lum bright="15000" contrast="-5000"/>
          </a:blip>
          <a:srcRect t="74996" b="17503"/>
          <a:stretch>
            <a:fillRect/>
          </a:stretch>
        </p:blipFill>
        <p:spPr bwMode="auto">
          <a:xfrm>
            <a:off x="0" y="1143000"/>
            <a:ext cx="9144000" cy="685800"/>
          </a:xfrm>
          <a:prstGeom prst="rect">
            <a:avLst/>
          </a:prstGeom>
          <a:noFill/>
          <a:ln w="9525">
            <a:noFill/>
            <a:miter lim="800000"/>
            <a:headEnd/>
            <a:tailEnd/>
          </a:ln>
        </p:spPr>
      </p:pic>
      <p:pic>
        <p:nvPicPr>
          <p:cNvPr id="17" name="Picture 4"/>
          <p:cNvPicPr>
            <a:picLocks noChangeArrowheads="1"/>
          </p:cNvPicPr>
          <p:nvPr/>
        </p:nvPicPr>
        <p:blipFill>
          <a:blip r:embed="rId2">
            <a:lum bright="15000" contrast="-5000"/>
          </a:blip>
          <a:srcRect t="74996" b="17503"/>
          <a:stretch>
            <a:fillRect/>
          </a:stretch>
        </p:blipFill>
        <p:spPr bwMode="auto">
          <a:xfrm>
            <a:off x="9144000" y="1143000"/>
            <a:ext cx="9144000" cy="685800"/>
          </a:xfrm>
          <a:prstGeom prst="rect">
            <a:avLst/>
          </a:prstGeom>
          <a:noFill/>
          <a:ln w="9525">
            <a:noFill/>
            <a:miter lim="800000"/>
            <a:headEnd/>
            <a:tailEnd/>
          </a:ln>
        </p:spPr>
      </p:pic>
      <p:pic>
        <p:nvPicPr>
          <p:cNvPr id="19" name="Picture 4"/>
          <p:cNvPicPr>
            <a:picLocks noChangeArrowheads="1"/>
          </p:cNvPicPr>
          <p:nvPr/>
        </p:nvPicPr>
        <p:blipFill>
          <a:blip r:embed="rId2">
            <a:lum bright="15000" contrast="-5000"/>
          </a:blip>
          <a:srcRect t="74996" b="17503"/>
          <a:stretch>
            <a:fillRect/>
          </a:stretch>
        </p:blipFill>
        <p:spPr bwMode="auto">
          <a:xfrm>
            <a:off x="18288000" y="1143000"/>
            <a:ext cx="9144000" cy="685800"/>
          </a:xfrm>
          <a:prstGeom prst="rect">
            <a:avLst/>
          </a:prstGeom>
          <a:noFill/>
          <a:ln w="9525">
            <a:noFill/>
            <a:miter lim="800000"/>
            <a:headEnd/>
            <a:tailEnd/>
          </a:ln>
        </p:spPr>
      </p:pic>
      <p:sp>
        <p:nvSpPr>
          <p:cNvPr id="22" name="Content Placeholder 4"/>
          <p:cNvSpPr txBox="1">
            <a:spLocks/>
          </p:cNvSpPr>
          <p:nvPr/>
        </p:nvSpPr>
        <p:spPr>
          <a:xfrm>
            <a:off x="22555200" y="1981200"/>
            <a:ext cx="1524000" cy="457200"/>
          </a:xfrm>
          <a:prstGeom prst="rect">
            <a:avLst/>
          </a:prstGeom>
        </p:spPr>
        <p:txBody>
          <a:bodyPr rtlCol="0">
            <a:normAutofit/>
          </a:bodyPr>
          <a:lstStyle/>
          <a:p>
            <a:pPr algn="ctr">
              <a:lnSpc>
                <a:spcPct val="140000"/>
              </a:lnSpc>
            </a:pPr>
            <a:r>
              <a:rPr lang="en-US" sz="1400" dirty="0" smtClean="0">
                <a:latin typeface="Georgia" pitchFamily="18" charset="0"/>
              </a:rPr>
              <a:t>1892 - 2009</a:t>
            </a:r>
          </a:p>
        </p:txBody>
      </p:sp>
      <p:sp>
        <p:nvSpPr>
          <p:cNvPr id="23" name="TextBox 7"/>
          <p:cNvSpPr txBox="1">
            <a:spLocks noChangeArrowheads="1"/>
          </p:cNvSpPr>
          <p:nvPr/>
        </p:nvSpPr>
        <p:spPr bwMode="auto">
          <a:xfrm>
            <a:off x="9448800" y="381000"/>
            <a:ext cx="5791200" cy="646113"/>
          </a:xfrm>
          <a:prstGeom prst="rect">
            <a:avLst/>
          </a:prstGeom>
          <a:noFill/>
          <a:ln w="9525">
            <a:noFill/>
            <a:miter lim="800000"/>
            <a:headEnd/>
            <a:tailEnd/>
          </a:ln>
        </p:spPr>
        <p:txBody>
          <a:bodyPr>
            <a:spAutoFit/>
          </a:bodyPr>
          <a:lstStyle/>
          <a:p>
            <a:r>
              <a:rPr lang="en-US" sz="3600" dirty="0" smtClean="0">
                <a:solidFill>
                  <a:schemeClr val="bg2">
                    <a:lumMod val="60000"/>
                    <a:lumOff val="40000"/>
                  </a:schemeClr>
                </a:solidFill>
                <a:latin typeface="Georgia" pitchFamily="18" charset="0"/>
              </a:rPr>
              <a:t>Building Intrigue</a:t>
            </a:r>
            <a:endParaRPr lang="en-US" sz="3600" dirty="0">
              <a:solidFill>
                <a:schemeClr val="bg2">
                  <a:lumMod val="60000"/>
                  <a:lumOff val="40000"/>
                </a:schemeClr>
              </a:solidFill>
              <a:latin typeface="Georgia" pitchFamily="18" charset="0"/>
            </a:endParaRPr>
          </a:p>
        </p:txBody>
      </p:sp>
      <p:sp>
        <p:nvSpPr>
          <p:cNvPr id="24" name="TextBox 8"/>
          <p:cNvSpPr txBox="1">
            <a:spLocks noChangeArrowheads="1"/>
          </p:cNvSpPr>
          <p:nvPr/>
        </p:nvSpPr>
        <p:spPr bwMode="auto">
          <a:xfrm>
            <a:off x="18592800" y="381000"/>
            <a:ext cx="5791200" cy="646113"/>
          </a:xfrm>
          <a:prstGeom prst="rect">
            <a:avLst/>
          </a:prstGeom>
          <a:noFill/>
          <a:ln w="9525">
            <a:noFill/>
            <a:miter lim="800000"/>
            <a:headEnd/>
            <a:tailEnd/>
          </a:ln>
        </p:spPr>
        <p:txBody>
          <a:bodyPr>
            <a:spAutoFit/>
          </a:bodyPr>
          <a:lstStyle/>
          <a:p>
            <a:r>
              <a:rPr lang="en-US" sz="3600" dirty="0" smtClean="0">
                <a:solidFill>
                  <a:schemeClr val="bg2">
                    <a:lumMod val="60000"/>
                    <a:lumOff val="40000"/>
                  </a:schemeClr>
                </a:solidFill>
                <a:latin typeface="Georgia" pitchFamily="18" charset="0"/>
              </a:rPr>
              <a:t>Exciting Aspects</a:t>
            </a:r>
            <a:endParaRPr lang="en-US" sz="3600" dirty="0">
              <a:solidFill>
                <a:schemeClr val="bg2">
                  <a:lumMod val="60000"/>
                  <a:lumOff val="40000"/>
                </a:schemeClr>
              </a:solidFill>
              <a:latin typeface="Georgia" pitchFamily="18" charset="0"/>
            </a:endParaRPr>
          </a:p>
        </p:txBody>
      </p:sp>
      <p:sp>
        <p:nvSpPr>
          <p:cNvPr id="26" name="Title 12"/>
          <p:cNvSpPr txBox="1">
            <a:spLocks/>
          </p:cNvSpPr>
          <p:nvPr/>
        </p:nvSpPr>
        <p:spPr>
          <a:xfrm>
            <a:off x="0" y="0"/>
            <a:ext cx="9144000" cy="1143000"/>
          </a:xfrm>
          <a:prstGeom prst="rect">
            <a:avLst/>
          </a:prstGeom>
          <a:solidFill>
            <a:schemeClr val="tx1">
              <a:alpha val="90000"/>
            </a:schemeClr>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2800" dirty="0" smtClean="0">
                <a:ea typeface="+mj-ea"/>
                <a:cs typeface="+mj-cs"/>
              </a:rPr>
              <a:t>	  </a:t>
            </a:r>
            <a:r>
              <a:rPr lang="en-US" sz="1600" dirty="0" smtClean="0">
                <a:ea typeface="+mj-ea"/>
                <a:cs typeface="+mj-cs"/>
              </a:rPr>
              <a:t> 		       	</a:t>
            </a:r>
          </a:p>
        </p:txBody>
      </p:sp>
      <p:sp>
        <p:nvSpPr>
          <p:cNvPr id="27" name="TextBox 7"/>
          <p:cNvSpPr txBox="1">
            <a:spLocks noChangeArrowheads="1"/>
          </p:cNvSpPr>
          <p:nvPr/>
        </p:nvSpPr>
        <p:spPr bwMode="auto">
          <a:xfrm>
            <a:off x="304800" y="457200"/>
            <a:ext cx="8610600" cy="553998"/>
          </a:xfrm>
          <a:prstGeom prst="rect">
            <a:avLst/>
          </a:prstGeom>
          <a:noFill/>
          <a:ln w="9525">
            <a:noFill/>
            <a:miter lim="800000"/>
            <a:headEnd/>
            <a:tailEnd/>
          </a:ln>
        </p:spPr>
        <p:txBody>
          <a:bodyPr wrap="square">
            <a:spAutoFit/>
          </a:bodyPr>
          <a:lstStyle/>
          <a:p>
            <a:r>
              <a:rPr lang="en-US" sz="3000" i="1" dirty="0" smtClean="0">
                <a:solidFill>
                  <a:schemeClr val="bg2">
                    <a:lumMod val="60000"/>
                    <a:lumOff val="40000"/>
                  </a:schemeClr>
                </a:solidFill>
                <a:latin typeface="Georgia" pitchFamily="18" charset="0"/>
              </a:rPr>
              <a:t>“Enabling Synergy Among Renovation Teams”</a:t>
            </a:r>
            <a:endParaRPr lang="en-US" sz="3000" i="1" dirty="0">
              <a:solidFill>
                <a:schemeClr val="bg2">
                  <a:lumMod val="60000"/>
                  <a:lumOff val="40000"/>
                </a:schemeClr>
              </a:solidFill>
              <a:latin typeface="Georgia" pitchFamily="18" charset="0"/>
            </a:endParaRPr>
          </a:p>
        </p:txBody>
      </p:sp>
      <p:sp>
        <p:nvSpPr>
          <p:cNvPr id="28" name="Rectangle 27"/>
          <p:cNvSpPr/>
          <p:nvPr/>
        </p:nvSpPr>
        <p:spPr>
          <a:xfrm>
            <a:off x="457200" y="1828801"/>
            <a:ext cx="8229600" cy="4114800"/>
          </a:xfrm>
          <a:prstGeom prst="rect">
            <a:avLst/>
          </a:prstGeom>
        </p:spPr>
        <p:txBody>
          <a:bodyPr wrap="square">
            <a:spAutoFit/>
          </a:bodyPr>
          <a:lstStyle/>
          <a:p>
            <a:pPr lvl="1" fontAlgn="auto">
              <a:lnSpc>
                <a:spcPts val="2800"/>
              </a:lnSpc>
              <a:spcAft>
                <a:spcPts val="0"/>
              </a:spcAft>
              <a:defRPr/>
            </a:pPr>
            <a:r>
              <a:rPr lang="en-US" sz="2200" dirty="0" smtClean="0">
                <a:latin typeface="Georgia" pitchFamily="18" charset="0"/>
              </a:rPr>
              <a:t>Project Overview</a:t>
            </a:r>
          </a:p>
          <a:p>
            <a:pPr lvl="2" fontAlgn="auto">
              <a:lnSpc>
                <a:spcPts val="2800"/>
              </a:lnSpc>
              <a:spcAft>
                <a:spcPts val="0"/>
              </a:spcAft>
              <a:buFont typeface="Arial" pitchFamily="34" charset="0"/>
              <a:buChar char="•"/>
              <a:defRPr/>
            </a:pPr>
            <a:r>
              <a:rPr lang="en-US" sz="2000" dirty="0" smtClean="0">
                <a:latin typeface="Georgia" pitchFamily="18" charset="0"/>
              </a:rPr>
              <a:t> Project details, Owner’s Role w/ DAVIS, </a:t>
            </a:r>
            <a:r>
              <a:rPr lang="en-US" sz="2000" i="1" dirty="0" smtClean="0">
                <a:latin typeface="Georgia" pitchFamily="18" charset="0"/>
              </a:rPr>
              <a:t>Project Intrigue</a:t>
            </a:r>
          </a:p>
          <a:p>
            <a:pPr lvl="1" fontAlgn="auto">
              <a:lnSpc>
                <a:spcPts val="2800"/>
              </a:lnSpc>
              <a:spcAft>
                <a:spcPts val="0"/>
              </a:spcAft>
              <a:defRPr/>
            </a:pPr>
            <a:r>
              <a:rPr lang="en-US" sz="2200" dirty="0" smtClean="0">
                <a:latin typeface="Georgia" pitchFamily="18" charset="0"/>
              </a:rPr>
              <a:t>Information-Time-Money Relationship</a:t>
            </a:r>
          </a:p>
          <a:p>
            <a:pPr lvl="2" fontAlgn="auto">
              <a:lnSpc>
                <a:spcPts val="2800"/>
              </a:lnSpc>
              <a:spcAft>
                <a:spcPts val="0"/>
              </a:spcAft>
              <a:buFont typeface="Arial" pitchFamily="34" charset="0"/>
              <a:buChar char="•"/>
              <a:defRPr/>
            </a:pPr>
            <a:r>
              <a:rPr lang="en-US" sz="2000" dirty="0" smtClean="0">
                <a:latin typeface="Georgia" pitchFamily="18" charset="0"/>
              </a:rPr>
              <a:t> 3D Laser Scanning, Corcoran Stair, Money Saving Power</a:t>
            </a:r>
          </a:p>
          <a:p>
            <a:pPr lvl="1" fontAlgn="auto">
              <a:lnSpc>
                <a:spcPts val="2800"/>
              </a:lnSpc>
              <a:spcAft>
                <a:spcPts val="0"/>
              </a:spcAft>
              <a:defRPr/>
            </a:pPr>
            <a:r>
              <a:rPr lang="en-US" sz="2200" dirty="0" smtClean="0">
                <a:latin typeface="Georgia" pitchFamily="18" charset="0"/>
              </a:rPr>
              <a:t>Hindsight Perspective of the Basement Expansion</a:t>
            </a:r>
          </a:p>
          <a:p>
            <a:pPr lvl="2" fontAlgn="auto">
              <a:lnSpc>
                <a:spcPts val="2800"/>
              </a:lnSpc>
              <a:spcAft>
                <a:spcPts val="0"/>
              </a:spcAft>
              <a:buFont typeface="Arial" pitchFamily="34" charset="0"/>
              <a:buChar char="•"/>
              <a:defRPr/>
            </a:pPr>
            <a:r>
              <a:rPr lang="en-US" sz="2000" dirty="0" smtClean="0">
                <a:latin typeface="Georgia" pitchFamily="18" charset="0"/>
              </a:rPr>
              <a:t> Added Cost, Schedule Delays,  Potential Earnings Growth,</a:t>
            </a:r>
          </a:p>
          <a:p>
            <a:pPr lvl="2" fontAlgn="auto">
              <a:lnSpc>
                <a:spcPts val="2800"/>
              </a:lnSpc>
              <a:spcAft>
                <a:spcPts val="0"/>
              </a:spcAft>
              <a:buFont typeface="Arial" pitchFamily="34" charset="0"/>
              <a:buChar char="•"/>
              <a:defRPr/>
            </a:pPr>
            <a:r>
              <a:rPr lang="en-US" sz="2000" dirty="0" smtClean="0">
                <a:latin typeface="Georgia" pitchFamily="18" charset="0"/>
              </a:rPr>
              <a:t> Recovering That Loss</a:t>
            </a:r>
          </a:p>
          <a:p>
            <a:pPr lvl="1" fontAlgn="auto">
              <a:lnSpc>
                <a:spcPts val="2800"/>
              </a:lnSpc>
              <a:spcAft>
                <a:spcPts val="0"/>
              </a:spcAft>
              <a:defRPr/>
            </a:pPr>
            <a:r>
              <a:rPr lang="en-US" sz="2200" dirty="0" smtClean="0">
                <a:latin typeface="Georgia" pitchFamily="18" charset="0"/>
              </a:rPr>
              <a:t>Emotional Intelligence’s Monitoring Role </a:t>
            </a:r>
          </a:p>
          <a:p>
            <a:pPr lvl="2" fontAlgn="auto">
              <a:lnSpc>
                <a:spcPts val="2800"/>
              </a:lnSpc>
              <a:spcAft>
                <a:spcPts val="0"/>
              </a:spcAft>
              <a:buFont typeface="Arial" pitchFamily="34" charset="0"/>
              <a:buChar char="•"/>
              <a:defRPr/>
            </a:pPr>
            <a:r>
              <a:rPr lang="en-US" sz="2000" dirty="0" smtClean="0">
                <a:latin typeface="Georgia" pitchFamily="18" charset="0"/>
              </a:rPr>
              <a:t> EQ Assessment, Field </a:t>
            </a:r>
            <a:r>
              <a:rPr lang="en-US" sz="2000" dirty="0" err="1" smtClean="0">
                <a:latin typeface="Georgia" pitchFamily="18" charset="0"/>
              </a:rPr>
              <a:t>vs</a:t>
            </a:r>
            <a:r>
              <a:rPr lang="en-US" sz="2000" dirty="0" smtClean="0">
                <a:latin typeface="Georgia" pitchFamily="18" charset="0"/>
              </a:rPr>
              <a:t> Office, Building Strong Relationships</a:t>
            </a:r>
          </a:p>
          <a:p>
            <a:pPr marL="471488" lvl="2" fontAlgn="auto">
              <a:lnSpc>
                <a:spcPts val="2800"/>
              </a:lnSpc>
              <a:spcAft>
                <a:spcPts val="0"/>
              </a:spcAft>
              <a:defRPr/>
            </a:pPr>
            <a:r>
              <a:rPr lang="en-US" sz="2200" dirty="0" smtClean="0">
                <a:latin typeface="Georgia" pitchFamily="18" charset="0"/>
              </a:rPr>
              <a:t>Conclusion &amp; Lessons Learned</a:t>
            </a:r>
          </a:p>
          <a:p>
            <a:pPr lvl="1" fontAlgn="auto">
              <a:lnSpc>
                <a:spcPts val="2800"/>
              </a:lnSpc>
              <a:spcAft>
                <a:spcPts val="0"/>
              </a:spcAft>
              <a:defRPr/>
            </a:pPr>
            <a:r>
              <a:rPr lang="en-US" sz="2200" dirty="0" smtClean="0">
                <a:latin typeface="Georgia" pitchFamily="18" charset="0"/>
              </a:rPr>
              <a:t>Questions</a:t>
            </a:r>
          </a:p>
        </p:txBody>
      </p:sp>
      <p:sp>
        <p:nvSpPr>
          <p:cNvPr id="29" name="Right Arrow 28"/>
          <p:cNvSpPr/>
          <p:nvPr/>
        </p:nvSpPr>
        <p:spPr>
          <a:xfrm>
            <a:off x="457200" y="2253336"/>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http://www.washingtoncitypaper.com/cd_img/0515wedgie3.jpg"/>
          <p:cNvPicPr>
            <a:picLocks noChangeAspect="1" noChangeArrowheads="1"/>
          </p:cNvPicPr>
          <p:nvPr/>
        </p:nvPicPr>
        <p:blipFill>
          <a:blip r:embed="rId3" cstate="print"/>
          <a:srcRect l="20513" t="41421" r="37210" b="31522"/>
          <a:stretch>
            <a:fillRect/>
          </a:stretch>
        </p:blipFill>
        <p:spPr bwMode="auto">
          <a:xfrm rot="5400000">
            <a:off x="21570953" y="3270247"/>
            <a:ext cx="3492492" cy="1676398"/>
          </a:xfrm>
          <a:prstGeom prst="rect">
            <a:avLst/>
          </a:prstGeom>
          <a:ln>
            <a:noFill/>
          </a:ln>
          <a:effectLst>
            <a:softEdge rad="112500"/>
          </a:effectLst>
        </p:spPr>
      </p:pic>
      <p:pic>
        <p:nvPicPr>
          <p:cNvPr id="18" name="Picture 17" descr="Atrium.JPG"/>
          <p:cNvPicPr>
            <a:picLocks noChangeAspect="1"/>
          </p:cNvPicPr>
          <p:nvPr/>
        </p:nvPicPr>
        <p:blipFill>
          <a:blip r:embed="rId4" cstate="print"/>
          <a:stretch>
            <a:fillRect/>
          </a:stretch>
        </p:blipFill>
        <p:spPr>
          <a:xfrm rot="16200000">
            <a:off x="18443575" y="2365375"/>
            <a:ext cx="3479800" cy="2609850"/>
          </a:xfrm>
          <a:prstGeom prst="rect">
            <a:avLst/>
          </a:prstGeom>
          <a:ln>
            <a:noFill/>
          </a:ln>
          <a:effectLst>
            <a:softEdge rad="112500"/>
          </a:effectLst>
        </p:spPr>
      </p:pic>
      <p:pic>
        <p:nvPicPr>
          <p:cNvPr id="25602" name="Picture 2" descr="http://data.GreatBuildings.com/gbc/images/cid_bank_of_china_001.jpg"/>
          <p:cNvPicPr>
            <a:picLocks noChangeAspect="1" noChangeArrowheads="1"/>
          </p:cNvPicPr>
          <p:nvPr/>
        </p:nvPicPr>
        <p:blipFill>
          <a:blip r:embed="rId5" cstate="print"/>
          <a:srcRect/>
          <a:stretch>
            <a:fillRect/>
          </a:stretch>
        </p:blipFill>
        <p:spPr bwMode="auto">
          <a:xfrm>
            <a:off x="25908000" y="1905000"/>
            <a:ext cx="1091553" cy="2040165"/>
          </a:xfrm>
          <a:prstGeom prst="rect">
            <a:avLst/>
          </a:prstGeom>
          <a:ln>
            <a:noFill/>
          </a:ln>
          <a:effectLst>
            <a:softEdge rad="112500"/>
          </a:effectLst>
        </p:spPr>
      </p:pic>
      <p:pic>
        <p:nvPicPr>
          <p:cNvPr id="25604" name="Picture 4" descr="http://data.GreatBuildings.com/gbc/images/cid_aj1762_b.jpg"/>
          <p:cNvPicPr>
            <a:picLocks noChangeAspect="1" noChangeArrowheads="1"/>
          </p:cNvPicPr>
          <p:nvPr/>
        </p:nvPicPr>
        <p:blipFill>
          <a:blip r:embed="rId6"/>
          <a:srcRect l="22700" t="25000" r="20551" b="16667"/>
          <a:stretch>
            <a:fillRect/>
          </a:stretch>
        </p:blipFill>
        <p:spPr bwMode="auto">
          <a:xfrm>
            <a:off x="24917400" y="4191000"/>
            <a:ext cx="2177143" cy="1524000"/>
          </a:xfrm>
          <a:prstGeom prst="rect">
            <a:avLst/>
          </a:prstGeom>
          <a:ln>
            <a:noFill/>
          </a:ln>
          <a:effectLst>
            <a:softEdge rad="112500"/>
          </a:effectLst>
        </p:spPr>
      </p:pic>
      <p:sp>
        <p:nvSpPr>
          <p:cNvPr id="25" name="Content Placeholder 4"/>
          <p:cNvSpPr txBox="1">
            <a:spLocks/>
          </p:cNvSpPr>
          <p:nvPr/>
        </p:nvSpPr>
        <p:spPr>
          <a:xfrm>
            <a:off x="25008114" y="5609772"/>
            <a:ext cx="1981200" cy="381000"/>
          </a:xfrm>
          <a:prstGeom prst="rect">
            <a:avLst/>
          </a:prstGeom>
        </p:spPr>
        <p:txBody>
          <a:bodyPr rtlCol="0">
            <a:normAutofit/>
          </a:bodyPr>
          <a:lstStyle/>
          <a:p>
            <a:pPr marL="6350" lvl="1" algn="ctr"/>
            <a:r>
              <a:rPr lang="en-US" sz="1400" dirty="0" err="1" smtClean="0">
                <a:latin typeface="Georgia" pitchFamily="18" charset="0"/>
              </a:rPr>
              <a:t>Pyramide</a:t>
            </a:r>
            <a:r>
              <a:rPr lang="en-US" sz="1400" dirty="0" smtClean="0">
                <a:latin typeface="Georgia" pitchFamily="18" charset="0"/>
              </a:rPr>
              <a:t> du Louvre</a:t>
            </a:r>
          </a:p>
          <a:p>
            <a:pPr lvl="1" algn="ctr">
              <a:buFont typeface="Arial" pitchFamily="34" charset="0"/>
              <a:buChar char="•"/>
            </a:pPr>
            <a:endParaRPr lang="en-US" sz="1400" dirty="0" smtClean="0">
              <a:latin typeface="Georgia" pitchFamily="18" charset="0"/>
            </a:endParaRPr>
          </a:p>
        </p:txBody>
      </p:sp>
      <p:sp>
        <p:nvSpPr>
          <p:cNvPr id="30" name="Content Placeholder 4"/>
          <p:cNvSpPr txBox="1">
            <a:spLocks/>
          </p:cNvSpPr>
          <p:nvPr/>
        </p:nvSpPr>
        <p:spPr>
          <a:xfrm>
            <a:off x="25741086" y="3886200"/>
            <a:ext cx="1415143" cy="381000"/>
          </a:xfrm>
          <a:prstGeom prst="rect">
            <a:avLst/>
          </a:prstGeom>
        </p:spPr>
        <p:txBody>
          <a:bodyPr rtlCol="0">
            <a:normAutofit/>
          </a:bodyPr>
          <a:lstStyle/>
          <a:p>
            <a:pPr marL="6350" lvl="1" algn="ctr"/>
            <a:r>
              <a:rPr lang="en-US" sz="1400" dirty="0" smtClean="0">
                <a:latin typeface="Georgia" pitchFamily="18" charset="0"/>
              </a:rPr>
              <a:t>Bank of China</a:t>
            </a:r>
          </a:p>
          <a:p>
            <a:pPr lvl="1" algn="ctr">
              <a:buFont typeface="Arial" pitchFamily="34" charset="0"/>
              <a:buChar char="•"/>
            </a:pPr>
            <a:endParaRPr lang="en-US" sz="1400" dirty="0" smtClean="0">
              <a:latin typeface="Georgia" pitchFamily="18" charset="0"/>
            </a:endParaRPr>
          </a:p>
        </p:txBody>
      </p:sp>
      <p:sp>
        <p:nvSpPr>
          <p:cNvPr id="31" name="Content Placeholder 4"/>
          <p:cNvSpPr txBox="1">
            <a:spLocks/>
          </p:cNvSpPr>
          <p:nvPr/>
        </p:nvSpPr>
        <p:spPr>
          <a:xfrm>
            <a:off x="9906000" y="1905000"/>
            <a:ext cx="7239000" cy="3886200"/>
          </a:xfrm>
          <a:prstGeom prst="rect">
            <a:avLst/>
          </a:prstGeom>
        </p:spPr>
        <p:txBody>
          <a:bodyPr rtlCol="0">
            <a:normAutofit fontScale="85000" lnSpcReduction="20000"/>
          </a:bodyPr>
          <a:lstStyle/>
          <a:p>
            <a:pPr>
              <a:lnSpc>
                <a:spcPct val="140000"/>
              </a:lnSpc>
              <a:buFont typeface="Arial" pitchFamily="34" charset="0"/>
              <a:buChar char="•"/>
            </a:pPr>
            <a:r>
              <a:rPr lang="en-US" sz="2600" dirty="0" smtClean="0">
                <a:latin typeface="Georgia" pitchFamily="18" charset="0"/>
              </a:rPr>
              <a:t> Located NW Revitalization</a:t>
            </a:r>
          </a:p>
          <a:p>
            <a:pPr>
              <a:lnSpc>
                <a:spcPct val="140000"/>
              </a:lnSpc>
              <a:buFont typeface="Arial" pitchFamily="34" charset="0"/>
              <a:buChar char="•"/>
            </a:pPr>
            <a:r>
              <a:rPr lang="en-US" sz="2600" dirty="0" smtClean="0">
                <a:latin typeface="Georgia" pitchFamily="18" charset="0"/>
              </a:rPr>
              <a:t> High End Class A Office Space</a:t>
            </a:r>
          </a:p>
          <a:p>
            <a:pPr>
              <a:lnSpc>
                <a:spcPct val="140000"/>
              </a:lnSpc>
              <a:buFont typeface="Arial" pitchFamily="34" charset="0"/>
              <a:buChar char="•"/>
            </a:pPr>
            <a:r>
              <a:rPr lang="en-US" sz="2600" dirty="0" smtClean="0">
                <a:latin typeface="Georgia" pitchFamily="18" charset="0"/>
              </a:rPr>
              <a:t> 6 Story Atrium - Connects Old to New</a:t>
            </a:r>
          </a:p>
          <a:p>
            <a:pPr>
              <a:lnSpc>
                <a:spcPct val="140000"/>
              </a:lnSpc>
              <a:buFont typeface="Arial" pitchFamily="34" charset="0"/>
              <a:buChar char="•"/>
            </a:pPr>
            <a:r>
              <a:rPr lang="en-US" sz="2600" dirty="0" smtClean="0">
                <a:latin typeface="Georgia" pitchFamily="18" charset="0"/>
              </a:rPr>
              <a:t> Historical Renovations  </a:t>
            </a:r>
          </a:p>
          <a:p>
            <a:pPr lvl="1">
              <a:lnSpc>
                <a:spcPct val="140000"/>
              </a:lnSpc>
              <a:buFont typeface="Arial" pitchFamily="34" charset="0"/>
              <a:buChar char="•"/>
            </a:pPr>
            <a:r>
              <a:rPr lang="en-US" sz="2600" dirty="0" smtClean="0">
                <a:latin typeface="Georgia" pitchFamily="18" charset="0"/>
              </a:rPr>
              <a:t>Barry &amp; Whitmore</a:t>
            </a:r>
          </a:p>
          <a:p>
            <a:pPr lvl="1">
              <a:lnSpc>
                <a:spcPct val="140000"/>
              </a:lnSpc>
              <a:buFont typeface="Arial" pitchFamily="34" charset="0"/>
              <a:buChar char="•"/>
            </a:pPr>
            <a:r>
              <a:rPr lang="en-US" sz="2600" dirty="0" smtClean="0">
                <a:latin typeface="Georgia" pitchFamily="18" charset="0"/>
              </a:rPr>
              <a:t>Corcoran</a:t>
            </a:r>
          </a:p>
          <a:p>
            <a:pPr lvl="1">
              <a:lnSpc>
                <a:spcPct val="140000"/>
              </a:lnSpc>
              <a:buFont typeface="Arial" pitchFamily="34" charset="0"/>
              <a:buChar char="•"/>
            </a:pPr>
            <a:r>
              <a:rPr lang="en-US" sz="2600" dirty="0" smtClean="0">
                <a:latin typeface="Georgia" pitchFamily="18" charset="0"/>
              </a:rPr>
              <a:t>Nordlinger</a:t>
            </a:r>
          </a:p>
          <a:p>
            <a:pPr>
              <a:lnSpc>
                <a:spcPct val="140000"/>
              </a:lnSpc>
              <a:buFont typeface="Arial" pitchFamily="34" charset="0"/>
              <a:buChar char="•"/>
            </a:pPr>
            <a:r>
              <a:rPr lang="en-US" sz="2600" dirty="0" smtClean="0">
                <a:latin typeface="Georgia" pitchFamily="18" charset="0"/>
              </a:rPr>
              <a:t> 117 Years of History  </a:t>
            </a:r>
          </a:p>
          <a:p>
            <a:pPr>
              <a:lnSpc>
                <a:spcPct val="140000"/>
              </a:lnSpc>
              <a:buFont typeface="Arial" pitchFamily="34" charset="0"/>
              <a:buChar char="•"/>
            </a:pPr>
            <a:r>
              <a:rPr lang="en-US" sz="2600" dirty="0" smtClean="0">
                <a:latin typeface="Georgia" pitchFamily="18" charset="0"/>
              </a:rPr>
              <a:t>  I.M. Pei – Signature Architect</a:t>
            </a:r>
          </a:p>
          <a:p>
            <a:pPr lvl="1">
              <a:buFont typeface="Arial" pitchFamily="34" charset="0"/>
              <a:buChar char="•"/>
            </a:pPr>
            <a:endParaRPr lang="en-US" sz="2000" dirty="0" smtClean="0">
              <a:latin typeface="Georgia" pitchFamily="18" charset="0"/>
            </a:endParaRPr>
          </a:p>
        </p:txBody>
      </p:sp>
      <p:sp>
        <p:nvSpPr>
          <p:cNvPr id="32" name="Content Placeholder 4"/>
          <p:cNvSpPr txBox="1">
            <a:spLocks/>
          </p:cNvSpPr>
          <p:nvPr/>
        </p:nvSpPr>
        <p:spPr>
          <a:xfrm>
            <a:off x="18954750" y="5410200"/>
            <a:ext cx="2438400" cy="381000"/>
          </a:xfrm>
          <a:prstGeom prst="rect">
            <a:avLst/>
          </a:prstGeom>
        </p:spPr>
        <p:txBody>
          <a:bodyPr rtlCol="0">
            <a:normAutofit lnSpcReduction="10000"/>
          </a:bodyPr>
          <a:lstStyle/>
          <a:p>
            <a:pPr algn="ctr">
              <a:lnSpc>
                <a:spcPct val="140000"/>
              </a:lnSpc>
            </a:pPr>
            <a:r>
              <a:rPr lang="en-US" sz="1400" dirty="0" smtClean="0">
                <a:latin typeface="Georgia" pitchFamily="18" charset="0"/>
              </a:rPr>
              <a:t>Atrium</a:t>
            </a:r>
          </a:p>
        </p:txBody>
      </p:sp>
    </p:spTree>
  </p:cSld>
  <p:clrMapOvr>
    <a:masterClrMapping/>
  </p:clrMapOvr>
  <p:transition advTm="12625">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4"/>
          <p:cNvPicPr>
            <a:picLocks noChangeArrowheads="1"/>
          </p:cNvPicPr>
          <p:nvPr/>
        </p:nvPicPr>
        <p:blipFill>
          <a:blip r:embed="rId2">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13" name="Picture 4"/>
          <p:cNvPicPr>
            <a:picLocks noChangeArrowheads="1"/>
          </p:cNvPicPr>
          <p:nvPr/>
        </p:nvPicPr>
        <p:blipFill>
          <a:blip r:embed="rId2">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pic>
        <p:nvPicPr>
          <p:cNvPr id="15" name="Picture 14" descr="1199F Corner View.jpeg"/>
          <p:cNvPicPr>
            <a:picLocks noChangeAspect="1"/>
          </p:cNvPicPr>
          <p:nvPr/>
        </p:nvPicPr>
        <p:blipFill>
          <a:blip r:embed="rId2"/>
          <a:srcRect l="-2708" t="6513" r="7912" b="-1568"/>
          <a:stretch>
            <a:fillRect/>
          </a:stretch>
        </p:blipFill>
        <p:spPr>
          <a:xfrm>
            <a:off x="8915400" y="1585680"/>
            <a:ext cx="5334000" cy="5348520"/>
          </a:xfrm>
          <a:prstGeom prst="rect">
            <a:avLst/>
          </a:prstGeom>
          <a:ln>
            <a:noFill/>
          </a:ln>
          <a:effectLst>
            <a:softEdge rad="63500"/>
          </a:effectLst>
        </p:spPr>
      </p:pic>
      <p:sp>
        <p:nvSpPr>
          <p:cNvPr id="19" name="Rectangle 18"/>
          <p:cNvSpPr/>
          <p:nvPr/>
        </p:nvSpPr>
        <p:spPr>
          <a:xfrm>
            <a:off x="14173200" y="1776663"/>
            <a:ext cx="2124299" cy="400110"/>
          </a:xfrm>
          <a:prstGeom prst="rect">
            <a:avLst/>
          </a:prstGeom>
        </p:spPr>
        <p:txBody>
          <a:bodyPr wrap="none">
            <a:spAutoFit/>
          </a:bodyPr>
          <a:lstStyle/>
          <a:p>
            <a:r>
              <a:rPr kumimoji="1" lang="en-US" sz="2000" b="1" kern="0" dirty="0" smtClean="0">
                <a:solidFill>
                  <a:prstClr val="black"/>
                </a:solidFill>
                <a:latin typeface="Georgia" pitchFamily="18" charset="0"/>
              </a:rPr>
              <a:t>Project Details</a:t>
            </a:r>
            <a:endParaRPr lang="en-US" b="1" dirty="0"/>
          </a:p>
        </p:txBody>
      </p:sp>
      <p:sp>
        <p:nvSpPr>
          <p:cNvPr id="2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18" name="Content Placeholder 4"/>
          <p:cNvSpPr txBox="1">
            <a:spLocks/>
          </p:cNvSpPr>
          <p:nvPr/>
        </p:nvSpPr>
        <p:spPr>
          <a:xfrm>
            <a:off x="14401800" y="2228850"/>
            <a:ext cx="3810000" cy="3886200"/>
          </a:xfrm>
          <a:prstGeom prst="rect">
            <a:avLst/>
          </a:prstGeom>
        </p:spPr>
        <p:txBody>
          <a:bodyPr rtlCol="0">
            <a:normAutofit/>
          </a:bodyPr>
          <a:lstStyle/>
          <a:p>
            <a:pPr marL="342900" marR="0" lvl="0" indent="-342900" defTabSz="914400" rtl="0" eaLnBrk="1" fontAlgn="auto" latinLnBrk="0" hangingPunct="1">
              <a:lnSpc>
                <a:spcPct val="100000"/>
              </a:lnSpc>
              <a:spcBef>
                <a:spcPct val="20000"/>
              </a:spcBef>
              <a:spcAft>
                <a:spcPts val="0"/>
              </a:spcAft>
              <a:buClr>
                <a:schemeClr val="tx1"/>
              </a:buClr>
              <a:buSzTx/>
              <a:tabLst/>
              <a:defRPr/>
            </a:pPr>
            <a:r>
              <a:rPr kumimoji="1" lang="en-US" sz="2000" b="0" i="0" u="none" strike="noStrike" kern="0" cap="none" spc="0" normalizeH="0" baseline="0" noProof="0" dirty="0" smtClean="0">
                <a:ln>
                  <a:noFill/>
                </a:ln>
                <a:effectLst/>
                <a:uLnTx/>
                <a:uFillTx/>
                <a:latin typeface="Georgia" pitchFamily="18" charset="0"/>
              </a:rPr>
              <a:t>Size</a:t>
            </a:r>
          </a:p>
          <a:p>
            <a:pPr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lang="en-US" sz="2000" dirty="0" smtClean="0">
                <a:latin typeface="Georgia" pitchFamily="18" charset="0"/>
              </a:rPr>
              <a:t>Class A Office : 350,000 SF</a:t>
            </a:r>
          </a:p>
          <a:p>
            <a:pPr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lang="en-US" sz="2000" dirty="0" smtClean="0">
                <a:latin typeface="Georgia" pitchFamily="18" charset="0"/>
              </a:rPr>
              <a:t>Retail Shops : 30,000 SF</a:t>
            </a:r>
          </a:p>
          <a:p>
            <a:pPr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lang="en-US" sz="2000" dirty="0" smtClean="0">
                <a:latin typeface="Georgia" pitchFamily="18" charset="0"/>
              </a:rPr>
              <a:t>Parking : 75,000 SF</a:t>
            </a:r>
          </a:p>
        </p:txBody>
      </p:sp>
    </p:spTree>
  </p:cSld>
  <p:clrMapOvr>
    <a:masterClrMapping/>
  </p:clrMapOvr>
  <p:transition advTm="12625">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alpha val="90000"/>
            </a:schemeClr>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2800" dirty="0" smtClean="0">
                <a:ea typeface="+mj-ea"/>
                <a:cs typeface="+mj-cs"/>
              </a:rPr>
              <a:t>	  </a:t>
            </a:r>
            <a:r>
              <a:rPr lang="en-US" sz="1600" dirty="0" smtClean="0">
                <a:ea typeface="+mj-ea"/>
                <a:cs typeface="+mj-cs"/>
              </a:rPr>
              <a:t> 		       	</a:t>
            </a:r>
          </a:p>
        </p:txBody>
      </p:sp>
      <p:sp>
        <p:nvSpPr>
          <p:cNvPr id="9" name="TextBox 8"/>
          <p:cNvSpPr txBox="1"/>
          <p:nvPr/>
        </p:nvSpPr>
        <p:spPr>
          <a:xfrm>
            <a:off x="9144000" y="5958113"/>
            <a:ext cx="9144000" cy="914400"/>
          </a:xfrm>
          <a:prstGeom prst="rect">
            <a:avLst/>
          </a:prstGeom>
          <a:solidFill>
            <a:schemeClr val="tx1">
              <a:alpha val="90000"/>
            </a:schemeClr>
          </a:solidFill>
          <a:effectLst/>
        </p:spPr>
        <p:txBody>
          <a:bodyPr wrap="square" rtlCol="0">
            <a:spAutoFit/>
          </a:bodyPr>
          <a:lstStyle/>
          <a:p>
            <a:r>
              <a:rPr lang="en-US" sz="800" dirty="0" smtClean="0">
                <a:solidFill>
                  <a:schemeClr val="bg2">
                    <a:lumMod val="60000"/>
                    <a:lumOff val="40000"/>
                  </a:schemeClr>
                </a:solidFill>
                <a:latin typeface="Georgia" pitchFamily="18" charset="0"/>
              </a:rPr>
              <a:t> </a:t>
            </a:r>
          </a:p>
          <a:p>
            <a:r>
              <a:rPr lang="en-US" sz="2400" dirty="0" smtClean="0">
                <a:solidFill>
                  <a:schemeClr val="bg2">
                    <a:lumMod val="60000"/>
                    <a:lumOff val="40000"/>
                  </a:schemeClr>
                </a:solidFill>
                <a:latin typeface="Georgia" pitchFamily="18" charset="0"/>
              </a:rPr>
              <a:t>        Construction Management</a:t>
            </a:r>
          </a:p>
          <a:p>
            <a:endParaRPr lang="en-US" sz="2000" dirty="0">
              <a:solidFill>
                <a:schemeClr val="bg2">
                  <a:lumMod val="60000"/>
                  <a:lumOff val="40000"/>
                </a:schemeClr>
              </a:solidFill>
              <a:latin typeface="Georgia" pitchFamily="18" charset="0"/>
            </a:endParaRPr>
          </a:p>
        </p:txBody>
      </p:sp>
      <p:sp>
        <p:nvSpPr>
          <p:cNvPr id="10" name="TextBox 9"/>
          <p:cNvSpPr txBox="1"/>
          <p:nvPr/>
        </p:nvSpPr>
        <p:spPr>
          <a:xfrm>
            <a:off x="0" y="5943600"/>
            <a:ext cx="9144000" cy="914400"/>
          </a:xfrm>
          <a:prstGeom prst="rect">
            <a:avLst/>
          </a:prstGeom>
          <a:solidFill>
            <a:schemeClr val="tx1">
              <a:alpha val="90000"/>
            </a:schemeClr>
          </a:solidFill>
          <a:effectLst/>
        </p:spPr>
        <p:txBody>
          <a:bodyPr wrap="square" rtlCol="0">
            <a:spAutoFit/>
          </a:bodyPr>
          <a:lstStyle/>
          <a:p>
            <a:r>
              <a:rPr lang="en-US" sz="800" dirty="0" smtClean="0">
                <a:solidFill>
                  <a:schemeClr val="bg2">
                    <a:lumMod val="60000"/>
                    <a:lumOff val="40000"/>
                  </a:schemeClr>
                </a:solidFill>
                <a:latin typeface="Georgia" pitchFamily="18" charset="0"/>
              </a:rPr>
              <a:t>        </a:t>
            </a:r>
          </a:p>
          <a:p>
            <a:r>
              <a:rPr lang="en-US" sz="2400" dirty="0" smtClean="0">
                <a:solidFill>
                  <a:schemeClr val="bg2">
                    <a:lumMod val="60000"/>
                    <a:lumOff val="40000"/>
                  </a:schemeClr>
                </a:solidFill>
                <a:latin typeface="Georgia" pitchFamily="18" charset="0"/>
              </a:rPr>
              <a:t>        Michael Webb</a:t>
            </a:r>
          </a:p>
          <a:p>
            <a:endParaRPr lang="en-US" sz="2000" dirty="0">
              <a:solidFill>
                <a:schemeClr val="bg2">
                  <a:lumMod val="60000"/>
                  <a:lumOff val="40000"/>
                </a:schemeClr>
              </a:solidFill>
              <a:latin typeface="Georgia" pitchFamily="18" charset="0"/>
            </a:endParaRPr>
          </a:p>
        </p:txBody>
      </p:sp>
      <p:sp>
        <p:nvSpPr>
          <p:cNvPr id="13" name="TextBox 12"/>
          <p:cNvSpPr txBox="1"/>
          <p:nvPr/>
        </p:nvSpPr>
        <p:spPr>
          <a:xfrm>
            <a:off x="18288000" y="5958113"/>
            <a:ext cx="9144000" cy="914400"/>
          </a:xfrm>
          <a:prstGeom prst="rect">
            <a:avLst/>
          </a:prstGeom>
          <a:solidFill>
            <a:schemeClr val="tx1">
              <a:alpha val="90000"/>
            </a:schemeClr>
          </a:solidFill>
          <a:effectLst/>
        </p:spPr>
        <p:txBody>
          <a:bodyPr wrap="square" rtlCol="0">
            <a:spAutoFit/>
          </a:bodyPr>
          <a:lstStyle/>
          <a:p>
            <a:r>
              <a:rPr lang="en-US" sz="800" dirty="0" smtClean="0">
                <a:solidFill>
                  <a:schemeClr val="bg2">
                    <a:lumMod val="60000"/>
                    <a:lumOff val="40000"/>
                  </a:schemeClr>
                </a:solidFill>
                <a:latin typeface="Georgia" pitchFamily="18" charset="0"/>
              </a:rPr>
              <a:t>         </a:t>
            </a:r>
          </a:p>
          <a:p>
            <a:r>
              <a:rPr lang="en-US" sz="2400" dirty="0" smtClean="0">
                <a:solidFill>
                  <a:schemeClr val="bg2">
                    <a:lumMod val="60000"/>
                    <a:lumOff val="40000"/>
                  </a:schemeClr>
                </a:solidFill>
                <a:latin typeface="Georgia" pitchFamily="18" charset="0"/>
              </a:rPr>
              <a:t>        SQUARE  320</a:t>
            </a:r>
          </a:p>
          <a:p>
            <a:endParaRPr lang="en-US" sz="2000" dirty="0">
              <a:solidFill>
                <a:schemeClr val="bg2">
                  <a:lumMod val="60000"/>
                  <a:lumOff val="40000"/>
                </a:schemeClr>
              </a:solidFill>
              <a:latin typeface="Georgia" pitchFamily="18" charset="0"/>
            </a:endParaRPr>
          </a:p>
        </p:txBody>
      </p:sp>
      <p:sp>
        <p:nvSpPr>
          <p:cNvPr id="14" name="Title 12"/>
          <p:cNvSpPr txBox="1">
            <a:spLocks/>
          </p:cNvSpPr>
          <p:nvPr/>
        </p:nvSpPr>
        <p:spPr>
          <a:xfrm>
            <a:off x="0" y="0"/>
            <a:ext cx="9144000" cy="1143000"/>
          </a:xfrm>
          <a:prstGeom prst="rect">
            <a:avLst/>
          </a:prstGeom>
          <a:solidFill>
            <a:schemeClr val="tx1">
              <a:alpha val="90000"/>
            </a:schemeClr>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2800" dirty="0" smtClean="0">
                <a:ea typeface="+mj-ea"/>
                <a:cs typeface="+mj-cs"/>
              </a:rPr>
              <a:t>	  </a:t>
            </a:r>
            <a:r>
              <a:rPr lang="en-US" sz="1600" dirty="0" smtClean="0">
                <a:ea typeface="+mj-ea"/>
                <a:cs typeface="+mj-cs"/>
              </a:rPr>
              <a:t> 		       	</a:t>
            </a:r>
          </a:p>
        </p:txBody>
      </p:sp>
      <p:sp>
        <p:nvSpPr>
          <p:cNvPr id="15" name="Title 12"/>
          <p:cNvSpPr txBox="1">
            <a:spLocks/>
          </p:cNvSpPr>
          <p:nvPr/>
        </p:nvSpPr>
        <p:spPr>
          <a:xfrm>
            <a:off x="18288000" y="0"/>
            <a:ext cx="9144000" cy="1143000"/>
          </a:xfrm>
          <a:prstGeom prst="rect">
            <a:avLst/>
          </a:prstGeom>
          <a:solidFill>
            <a:schemeClr val="tx1">
              <a:alpha val="90000"/>
            </a:schemeClr>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2800" dirty="0" smtClean="0">
                <a:ea typeface="+mj-ea"/>
                <a:cs typeface="+mj-cs"/>
              </a:rPr>
              <a:t>	  </a:t>
            </a:r>
            <a:r>
              <a:rPr lang="en-US" sz="1600" dirty="0" smtClean="0">
                <a:ea typeface="+mj-ea"/>
                <a:cs typeface="+mj-cs"/>
              </a:rPr>
              <a:t> 		       	</a:t>
            </a:r>
          </a:p>
        </p:txBody>
      </p:sp>
      <p:pic>
        <p:nvPicPr>
          <p:cNvPr id="16" name="Picture 4"/>
          <p:cNvPicPr>
            <a:picLocks noChangeArrowheads="1"/>
          </p:cNvPicPr>
          <p:nvPr/>
        </p:nvPicPr>
        <p:blipFill>
          <a:blip r:embed="rId2">
            <a:lum bright="15000" contrast="-5000"/>
          </a:blip>
          <a:srcRect t="74996" b="17503"/>
          <a:stretch>
            <a:fillRect/>
          </a:stretch>
        </p:blipFill>
        <p:spPr bwMode="auto">
          <a:xfrm>
            <a:off x="0" y="1143000"/>
            <a:ext cx="9144000" cy="685800"/>
          </a:xfrm>
          <a:prstGeom prst="rect">
            <a:avLst/>
          </a:prstGeom>
          <a:noFill/>
          <a:ln w="9525">
            <a:noFill/>
            <a:miter lim="800000"/>
            <a:headEnd/>
            <a:tailEnd/>
          </a:ln>
        </p:spPr>
      </p:pic>
      <p:pic>
        <p:nvPicPr>
          <p:cNvPr id="17" name="Picture 4"/>
          <p:cNvPicPr>
            <a:picLocks noChangeArrowheads="1"/>
          </p:cNvPicPr>
          <p:nvPr/>
        </p:nvPicPr>
        <p:blipFill>
          <a:blip r:embed="rId2">
            <a:lum bright="15000" contrast="-5000"/>
          </a:blip>
          <a:srcRect t="74996" b="17503"/>
          <a:stretch>
            <a:fillRect/>
          </a:stretch>
        </p:blipFill>
        <p:spPr bwMode="auto">
          <a:xfrm>
            <a:off x="9144000" y="1143000"/>
            <a:ext cx="9144000" cy="685800"/>
          </a:xfrm>
          <a:prstGeom prst="rect">
            <a:avLst/>
          </a:prstGeom>
          <a:noFill/>
          <a:ln w="9525">
            <a:noFill/>
            <a:miter lim="800000"/>
            <a:headEnd/>
            <a:tailEnd/>
          </a:ln>
        </p:spPr>
      </p:pic>
      <p:pic>
        <p:nvPicPr>
          <p:cNvPr id="19" name="Picture 4"/>
          <p:cNvPicPr>
            <a:picLocks noChangeArrowheads="1"/>
          </p:cNvPicPr>
          <p:nvPr/>
        </p:nvPicPr>
        <p:blipFill>
          <a:blip r:embed="rId2">
            <a:lum bright="15000" contrast="-5000"/>
          </a:blip>
          <a:srcRect t="74996" b="17503"/>
          <a:stretch>
            <a:fillRect/>
          </a:stretch>
        </p:blipFill>
        <p:spPr bwMode="auto">
          <a:xfrm>
            <a:off x="18288000" y="1143000"/>
            <a:ext cx="9144000" cy="685800"/>
          </a:xfrm>
          <a:prstGeom prst="rect">
            <a:avLst/>
          </a:prstGeom>
          <a:noFill/>
          <a:ln w="9525">
            <a:noFill/>
            <a:miter lim="800000"/>
            <a:headEnd/>
            <a:tailEnd/>
          </a:ln>
        </p:spPr>
      </p:pic>
      <p:sp>
        <p:nvSpPr>
          <p:cNvPr id="18" name="Content Placeholder 2"/>
          <p:cNvSpPr txBox="1">
            <a:spLocks/>
          </p:cNvSpPr>
          <p:nvPr/>
        </p:nvSpPr>
        <p:spPr>
          <a:xfrm>
            <a:off x="18516600" y="1905000"/>
            <a:ext cx="5334000" cy="2286000"/>
          </a:xfrm>
          <a:prstGeom prst="rect">
            <a:avLst/>
          </a:prstGeom>
        </p:spPr>
        <p:txBody>
          <a:bodyPr vert="horz" rtlCol="0" anchor="t">
            <a:normAutofit/>
          </a:bodyPr>
          <a:lstStyle/>
          <a:p>
            <a:pPr marL="465138" marR="0" lvl="2"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Georgia" pitchFamily="18" charset="0"/>
              </a:rPr>
              <a:t> B1</a:t>
            </a:r>
            <a:r>
              <a:rPr kumimoji="0" lang="en-US" sz="2000" b="0" i="0" u="none" strike="noStrike" kern="1200" cap="none" spc="0" normalizeH="0" noProof="0" dirty="0" smtClean="0">
                <a:ln>
                  <a:noFill/>
                </a:ln>
                <a:solidFill>
                  <a:schemeClr val="tx1"/>
                </a:solidFill>
                <a:effectLst/>
                <a:uLnTx/>
                <a:uFillTx/>
                <a:latin typeface="Georgia" pitchFamily="18" charset="0"/>
              </a:rPr>
              <a:t> Level – Lower Floor</a:t>
            </a:r>
          </a:p>
          <a:p>
            <a:pPr marL="922338" lvl="3" fontAlgn="auto">
              <a:spcAft>
                <a:spcPts val="0"/>
              </a:spcAft>
              <a:buFont typeface="Arial" pitchFamily="34" charset="0"/>
              <a:buChar char="•"/>
              <a:defRPr/>
            </a:pPr>
            <a:r>
              <a:rPr lang="en-US" sz="2000" dirty="0" smtClean="0">
                <a:latin typeface="Georgia" pitchFamily="18" charset="0"/>
              </a:rPr>
              <a:t> Transform Into Rentable ft</a:t>
            </a:r>
            <a:r>
              <a:rPr lang="en-US" sz="2000" baseline="30000" dirty="0" smtClean="0">
                <a:latin typeface="Georgia" pitchFamily="18" charset="0"/>
              </a:rPr>
              <a:t>2</a:t>
            </a:r>
            <a:endParaRPr kumimoji="0" lang="en-US" sz="2000" b="0" i="0" u="none" strike="noStrike" kern="1200" cap="none" spc="0" normalizeH="0" baseline="30000" noProof="0" dirty="0" smtClean="0">
              <a:ln>
                <a:noFill/>
              </a:ln>
              <a:solidFill>
                <a:schemeClr val="tx1"/>
              </a:solidFill>
              <a:effectLst/>
              <a:uLnTx/>
              <a:uFillTx/>
              <a:latin typeface="Georgia" pitchFamily="18" charset="0"/>
            </a:endParaRPr>
          </a:p>
          <a:p>
            <a:pPr marL="465138" marR="0" lvl="2" algn="l" defTabSz="914400" rtl="0" eaLnBrk="1" fontAlgn="auto" latinLnBrk="0" hangingPunct="1">
              <a:lnSpc>
                <a:spcPct val="100000"/>
              </a:lnSpc>
              <a:spcBef>
                <a:spcPct val="0"/>
              </a:spcBef>
              <a:spcAft>
                <a:spcPts val="0"/>
              </a:spcAft>
              <a:buClrTx/>
              <a:buSzTx/>
              <a:buFont typeface="Arial" pitchFamily="34" charset="0"/>
              <a:buChar char="•"/>
              <a:tabLst/>
              <a:defRPr/>
            </a:pPr>
            <a:r>
              <a:rPr lang="en-US" sz="2000" baseline="0" dirty="0" smtClean="0">
                <a:latin typeface="Georgia" pitchFamily="18" charset="0"/>
              </a:rPr>
              <a:t> Clark Foundation  </a:t>
            </a:r>
          </a:p>
          <a:p>
            <a:pPr marL="465138" marR="0" lvl="2" algn="l" defTabSz="914400" rtl="0" eaLnBrk="1" fontAlgn="auto" latinLnBrk="0" hangingPunct="1">
              <a:lnSpc>
                <a:spcPct val="100000"/>
              </a:lnSpc>
              <a:spcBef>
                <a:spcPct val="0"/>
              </a:spcBef>
              <a:spcAft>
                <a:spcPts val="0"/>
              </a:spcAft>
              <a:buClrTx/>
              <a:buSzTx/>
              <a:buFont typeface="Arial" pitchFamily="34" charset="0"/>
              <a:buChar char="•"/>
              <a:tabLst/>
              <a:defRPr/>
            </a:pPr>
            <a:r>
              <a:rPr lang="en-US" sz="2000" baseline="0" dirty="0" smtClean="0">
                <a:latin typeface="Georgia" pitchFamily="18" charset="0"/>
              </a:rPr>
              <a:t> 4.25” Excavation</a:t>
            </a:r>
          </a:p>
          <a:p>
            <a:pPr marL="465138" marR="0" lvl="2" algn="l" defTabSz="914400" rtl="0" eaLnBrk="1" fontAlgn="auto" latinLnBrk="0" hangingPunct="1">
              <a:lnSpc>
                <a:spcPct val="100000"/>
              </a:lnSpc>
              <a:spcBef>
                <a:spcPct val="0"/>
              </a:spcBef>
              <a:spcAft>
                <a:spcPts val="0"/>
              </a:spcAft>
              <a:buClrTx/>
              <a:buSzTx/>
              <a:buFont typeface="Arial" pitchFamily="34" charset="0"/>
              <a:buChar char="•"/>
              <a:tabLst/>
              <a:defRPr/>
            </a:pPr>
            <a:r>
              <a:rPr lang="en-US" sz="2000" dirty="0" smtClean="0">
                <a:latin typeface="Georgia" pitchFamily="18" charset="0"/>
              </a:rPr>
              <a:t> Heavy Underpinning</a:t>
            </a:r>
            <a:endParaRPr lang="en-US" sz="2000" baseline="0" dirty="0" smtClean="0">
              <a:latin typeface="Georgia" pitchFamily="18" charset="0"/>
            </a:endParaRPr>
          </a:p>
          <a:p>
            <a:pPr marL="465138" marR="0" lvl="2"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US" sz="2000" b="0" i="0" u="none" strike="noStrike" kern="1200" cap="none" spc="0" normalizeH="0" noProof="0" dirty="0" smtClean="0">
                <a:ln>
                  <a:noFill/>
                </a:ln>
                <a:solidFill>
                  <a:schemeClr val="tx1"/>
                </a:solidFill>
                <a:effectLst/>
                <a:uLnTx/>
                <a:uFillTx/>
                <a:latin typeface="Georgia" pitchFamily="18" charset="0"/>
              </a:rPr>
              <a:t>Systematically </a:t>
            </a:r>
            <a:r>
              <a:rPr lang="en-US" sz="2000" baseline="0" dirty="0" smtClean="0">
                <a:latin typeface="Georgia" pitchFamily="18" charset="0"/>
              </a:rPr>
              <a:t>Jacked Each Column  </a:t>
            </a:r>
            <a:endParaRPr kumimoji="0" lang="en-US" sz="2000" b="0" i="0" u="none" strike="noStrike" kern="1200" cap="none" spc="0" normalizeH="0" baseline="0" noProof="0" dirty="0" smtClean="0">
              <a:ln>
                <a:noFill/>
              </a:ln>
              <a:solidFill>
                <a:schemeClr val="tx1"/>
              </a:solidFill>
              <a:effectLst/>
              <a:uLnTx/>
              <a:uFillTx/>
              <a:latin typeface="Georgia" pitchFamily="18" charset="0"/>
            </a:endParaRP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schemeClr val="bg1"/>
              </a:solidFill>
              <a:effectLst/>
              <a:uLnTx/>
              <a:uFillTx/>
              <a:latin typeface="Georgia" pitchFamily="18" charset="0"/>
            </a:endParaRPr>
          </a:p>
        </p:txBody>
      </p:sp>
      <p:sp>
        <p:nvSpPr>
          <p:cNvPr id="20" name="TextBox 7"/>
          <p:cNvSpPr txBox="1">
            <a:spLocks noChangeArrowheads="1"/>
          </p:cNvSpPr>
          <p:nvPr/>
        </p:nvSpPr>
        <p:spPr bwMode="auto">
          <a:xfrm>
            <a:off x="9448800" y="381000"/>
            <a:ext cx="8686800" cy="646331"/>
          </a:xfrm>
          <a:prstGeom prst="rect">
            <a:avLst/>
          </a:prstGeom>
          <a:noFill/>
          <a:ln w="9525">
            <a:noFill/>
            <a:miter lim="800000"/>
            <a:headEnd/>
            <a:tailEnd/>
          </a:ln>
        </p:spPr>
        <p:txBody>
          <a:bodyPr wrap="square">
            <a:spAutoFit/>
          </a:bodyPr>
          <a:lstStyle/>
          <a:p>
            <a:r>
              <a:rPr lang="en-US" sz="3600" dirty="0" smtClean="0">
                <a:solidFill>
                  <a:schemeClr val="bg2">
                    <a:lumMod val="60000"/>
                    <a:lumOff val="40000"/>
                  </a:schemeClr>
                </a:solidFill>
                <a:latin typeface="Georgia" pitchFamily="18" charset="0"/>
              </a:rPr>
              <a:t>Hindsight Perspective</a:t>
            </a:r>
            <a:endParaRPr lang="en-US" sz="3600" dirty="0">
              <a:solidFill>
                <a:schemeClr val="bg2">
                  <a:lumMod val="60000"/>
                  <a:lumOff val="40000"/>
                </a:schemeClr>
              </a:solidFill>
              <a:latin typeface="Georgia" pitchFamily="18" charset="0"/>
            </a:endParaRPr>
          </a:p>
        </p:txBody>
      </p:sp>
      <p:sp>
        <p:nvSpPr>
          <p:cNvPr id="21" name="TextBox 8"/>
          <p:cNvSpPr txBox="1">
            <a:spLocks noChangeArrowheads="1"/>
          </p:cNvSpPr>
          <p:nvPr/>
        </p:nvSpPr>
        <p:spPr bwMode="auto">
          <a:xfrm>
            <a:off x="18592800" y="381000"/>
            <a:ext cx="5791200" cy="646113"/>
          </a:xfrm>
          <a:prstGeom prst="rect">
            <a:avLst/>
          </a:prstGeom>
          <a:noFill/>
          <a:ln w="9525">
            <a:noFill/>
            <a:miter lim="800000"/>
            <a:headEnd/>
            <a:tailEnd/>
          </a:ln>
        </p:spPr>
        <p:txBody>
          <a:bodyPr>
            <a:spAutoFit/>
          </a:bodyPr>
          <a:lstStyle/>
          <a:p>
            <a:r>
              <a:rPr lang="en-US" sz="3600" dirty="0" smtClean="0">
                <a:solidFill>
                  <a:schemeClr val="bg2">
                    <a:lumMod val="60000"/>
                    <a:lumOff val="40000"/>
                  </a:schemeClr>
                </a:solidFill>
                <a:latin typeface="Georgia" pitchFamily="18" charset="0"/>
              </a:rPr>
              <a:t>Basement Expansion</a:t>
            </a:r>
            <a:endParaRPr lang="en-US" sz="3600" dirty="0">
              <a:solidFill>
                <a:schemeClr val="bg2">
                  <a:lumMod val="60000"/>
                  <a:lumOff val="40000"/>
                </a:schemeClr>
              </a:solidFill>
              <a:latin typeface="Georgia" pitchFamily="18" charset="0"/>
            </a:endParaRPr>
          </a:p>
        </p:txBody>
      </p:sp>
      <p:sp>
        <p:nvSpPr>
          <p:cNvPr id="23" name="TextBox 7"/>
          <p:cNvSpPr txBox="1">
            <a:spLocks noChangeArrowheads="1"/>
          </p:cNvSpPr>
          <p:nvPr/>
        </p:nvSpPr>
        <p:spPr bwMode="auto">
          <a:xfrm>
            <a:off x="304800" y="457200"/>
            <a:ext cx="8610600" cy="553998"/>
          </a:xfrm>
          <a:prstGeom prst="rect">
            <a:avLst/>
          </a:prstGeom>
          <a:noFill/>
          <a:ln w="9525">
            <a:noFill/>
            <a:miter lim="800000"/>
            <a:headEnd/>
            <a:tailEnd/>
          </a:ln>
        </p:spPr>
        <p:txBody>
          <a:bodyPr wrap="square">
            <a:spAutoFit/>
          </a:bodyPr>
          <a:lstStyle/>
          <a:p>
            <a:r>
              <a:rPr lang="en-US" sz="3000" i="1" dirty="0" smtClean="0">
                <a:solidFill>
                  <a:schemeClr val="bg2">
                    <a:lumMod val="60000"/>
                    <a:lumOff val="40000"/>
                  </a:schemeClr>
                </a:solidFill>
                <a:latin typeface="Georgia" pitchFamily="18" charset="0"/>
              </a:rPr>
              <a:t>“Enabling Synergy Among Renovation Teams”</a:t>
            </a:r>
            <a:endParaRPr lang="en-US" sz="3000" i="1" dirty="0">
              <a:solidFill>
                <a:schemeClr val="bg2">
                  <a:lumMod val="60000"/>
                  <a:lumOff val="40000"/>
                </a:schemeClr>
              </a:solidFill>
              <a:latin typeface="Georgia" pitchFamily="18" charset="0"/>
            </a:endParaRPr>
          </a:p>
        </p:txBody>
      </p:sp>
      <p:sp>
        <p:nvSpPr>
          <p:cNvPr id="24" name="Rectangle 23"/>
          <p:cNvSpPr/>
          <p:nvPr/>
        </p:nvSpPr>
        <p:spPr>
          <a:xfrm>
            <a:off x="457200" y="1828801"/>
            <a:ext cx="8229600" cy="4114800"/>
          </a:xfrm>
          <a:prstGeom prst="rect">
            <a:avLst/>
          </a:prstGeom>
        </p:spPr>
        <p:txBody>
          <a:bodyPr wrap="square">
            <a:spAutoFit/>
          </a:bodyPr>
          <a:lstStyle/>
          <a:p>
            <a:pPr lvl="1" fontAlgn="auto">
              <a:lnSpc>
                <a:spcPts val="2800"/>
              </a:lnSpc>
              <a:spcAft>
                <a:spcPts val="0"/>
              </a:spcAft>
              <a:defRPr/>
            </a:pPr>
            <a:r>
              <a:rPr lang="en-US" sz="2200" dirty="0" smtClean="0">
                <a:latin typeface="Georgia" pitchFamily="18" charset="0"/>
              </a:rPr>
              <a:t>Project Overview</a:t>
            </a:r>
          </a:p>
          <a:p>
            <a:pPr lvl="2" fontAlgn="auto">
              <a:lnSpc>
                <a:spcPts val="2800"/>
              </a:lnSpc>
              <a:spcAft>
                <a:spcPts val="0"/>
              </a:spcAft>
              <a:buFont typeface="Arial" pitchFamily="34" charset="0"/>
              <a:buChar char="•"/>
              <a:defRPr/>
            </a:pPr>
            <a:r>
              <a:rPr lang="en-US" sz="2000" dirty="0" smtClean="0">
                <a:latin typeface="Georgia" pitchFamily="18" charset="0"/>
              </a:rPr>
              <a:t> Project details, Owner’s Role w/ DAVIS, Project Intrigue</a:t>
            </a:r>
          </a:p>
          <a:p>
            <a:pPr lvl="1" fontAlgn="auto">
              <a:lnSpc>
                <a:spcPts val="2800"/>
              </a:lnSpc>
              <a:spcAft>
                <a:spcPts val="0"/>
              </a:spcAft>
              <a:defRPr/>
            </a:pPr>
            <a:r>
              <a:rPr lang="en-US" sz="2200" dirty="0" smtClean="0">
                <a:latin typeface="Georgia" pitchFamily="18" charset="0"/>
              </a:rPr>
              <a:t>Information-Time-Money Relationship</a:t>
            </a:r>
          </a:p>
          <a:p>
            <a:pPr lvl="2" fontAlgn="auto">
              <a:lnSpc>
                <a:spcPts val="2800"/>
              </a:lnSpc>
              <a:spcAft>
                <a:spcPts val="0"/>
              </a:spcAft>
              <a:buFont typeface="Arial" pitchFamily="34" charset="0"/>
              <a:buChar char="•"/>
              <a:defRPr/>
            </a:pPr>
            <a:r>
              <a:rPr lang="en-US" sz="2000" dirty="0" smtClean="0">
                <a:latin typeface="Georgia" pitchFamily="18" charset="0"/>
              </a:rPr>
              <a:t> 3D Laser Scanning, Corcoran Stair, Money Saving Power</a:t>
            </a:r>
          </a:p>
          <a:p>
            <a:pPr lvl="1" fontAlgn="auto">
              <a:lnSpc>
                <a:spcPts val="2800"/>
              </a:lnSpc>
              <a:spcAft>
                <a:spcPts val="0"/>
              </a:spcAft>
              <a:defRPr/>
            </a:pPr>
            <a:r>
              <a:rPr lang="en-US" sz="2200" dirty="0" smtClean="0">
                <a:latin typeface="Georgia" pitchFamily="18" charset="0"/>
              </a:rPr>
              <a:t>Hindsight Perspective of the Basement Expansion</a:t>
            </a:r>
          </a:p>
          <a:p>
            <a:pPr lvl="2" fontAlgn="auto">
              <a:lnSpc>
                <a:spcPts val="2800"/>
              </a:lnSpc>
              <a:spcAft>
                <a:spcPts val="0"/>
              </a:spcAft>
              <a:buFont typeface="Arial" pitchFamily="34" charset="0"/>
              <a:buChar char="•"/>
              <a:defRPr/>
            </a:pPr>
            <a:r>
              <a:rPr lang="en-US" sz="2000" dirty="0" smtClean="0">
                <a:latin typeface="Georgia" pitchFamily="18" charset="0"/>
              </a:rPr>
              <a:t> Added Cost, Schedule Delays,  Potential Earnings Growth,</a:t>
            </a:r>
          </a:p>
          <a:p>
            <a:pPr lvl="2" fontAlgn="auto">
              <a:lnSpc>
                <a:spcPts val="2800"/>
              </a:lnSpc>
              <a:spcAft>
                <a:spcPts val="0"/>
              </a:spcAft>
              <a:buFont typeface="Arial" pitchFamily="34" charset="0"/>
              <a:buChar char="•"/>
              <a:defRPr/>
            </a:pPr>
            <a:r>
              <a:rPr lang="en-US" sz="2000" dirty="0" smtClean="0">
                <a:latin typeface="Georgia" pitchFamily="18" charset="0"/>
              </a:rPr>
              <a:t> Recovering That Loss</a:t>
            </a:r>
          </a:p>
          <a:p>
            <a:pPr lvl="1" fontAlgn="auto">
              <a:lnSpc>
                <a:spcPts val="2800"/>
              </a:lnSpc>
              <a:spcAft>
                <a:spcPts val="0"/>
              </a:spcAft>
              <a:defRPr/>
            </a:pPr>
            <a:r>
              <a:rPr lang="en-US" sz="2200" dirty="0" smtClean="0">
                <a:latin typeface="Georgia" pitchFamily="18" charset="0"/>
              </a:rPr>
              <a:t>Emotional Intelligence’s Monitoring Role </a:t>
            </a:r>
          </a:p>
          <a:p>
            <a:pPr lvl="2" fontAlgn="auto">
              <a:lnSpc>
                <a:spcPts val="2800"/>
              </a:lnSpc>
              <a:spcAft>
                <a:spcPts val="0"/>
              </a:spcAft>
              <a:buFont typeface="Arial" pitchFamily="34" charset="0"/>
              <a:buChar char="•"/>
              <a:defRPr/>
            </a:pPr>
            <a:r>
              <a:rPr lang="en-US" sz="2000" dirty="0" smtClean="0">
                <a:latin typeface="Georgia" pitchFamily="18" charset="0"/>
              </a:rPr>
              <a:t> EQ Assessment, Field </a:t>
            </a:r>
            <a:r>
              <a:rPr lang="en-US" sz="2000" dirty="0" err="1" smtClean="0">
                <a:latin typeface="Georgia" pitchFamily="18" charset="0"/>
              </a:rPr>
              <a:t>vs</a:t>
            </a:r>
            <a:r>
              <a:rPr lang="en-US" sz="2000" dirty="0" smtClean="0">
                <a:latin typeface="Georgia" pitchFamily="18" charset="0"/>
              </a:rPr>
              <a:t> Office, Building Strong Relationships</a:t>
            </a:r>
          </a:p>
          <a:p>
            <a:pPr marL="471488" lvl="2" fontAlgn="auto">
              <a:lnSpc>
                <a:spcPts val="2800"/>
              </a:lnSpc>
              <a:spcAft>
                <a:spcPts val="0"/>
              </a:spcAft>
              <a:defRPr/>
            </a:pPr>
            <a:r>
              <a:rPr lang="en-US" sz="2200" dirty="0" smtClean="0">
                <a:latin typeface="Georgia" pitchFamily="18" charset="0"/>
              </a:rPr>
              <a:t>Conclusion &amp; Lessons Learned</a:t>
            </a:r>
          </a:p>
          <a:p>
            <a:pPr lvl="1" fontAlgn="auto">
              <a:lnSpc>
                <a:spcPts val="2800"/>
              </a:lnSpc>
              <a:spcAft>
                <a:spcPts val="0"/>
              </a:spcAft>
              <a:defRPr/>
            </a:pPr>
            <a:r>
              <a:rPr lang="en-US" sz="2200" dirty="0" smtClean="0">
                <a:latin typeface="Georgia" pitchFamily="18" charset="0"/>
              </a:rPr>
              <a:t>Questions</a:t>
            </a:r>
          </a:p>
        </p:txBody>
      </p:sp>
      <p:pic>
        <p:nvPicPr>
          <p:cNvPr id="22" name="Picture 21" descr="section view.jpg"/>
          <p:cNvPicPr>
            <a:picLocks noChangeAspect="1"/>
          </p:cNvPicPr>
          <p:nvPr/>
        </p:nvPicPr>
        <p:blipFill>
          <a:blip r:embed="rId3"/>
          <a:srcRect b="19231"/>
          <a:stretch>
            <a:fillRect/>
          </a:stretch>
        </p:blipFill>
        <p:spPr>
          <a:xfrm>
            <a:off x="18442251" y="4267200"/>
            <a:ext cx="6094149" cy="1600200"/>
          </a:xfrm>
          <a:prstGeom prst="rect">
            <a:avLst/>
          </a:prstGeom>
          <a:ln>
            <a:noFill/>
          </a:ln>
          <a:effectLst>
            <a:softEdge rad="31750"/>
          </a:effectLst>
        </p:spPr>
      </p:pic>
      <p:pic>
        <p:nvPicPr>
          <p:cNvPr id="25" name="Picture 24" descr="basement - corcoran north wall 3.JPG"/>
          <p:cNvPicPr>
            <a:picLocks noChangeAspect="1"/>
          </p:cNvPicPr>
          <p:nvPr/>
        </p:nvPicPr>
        <p:blipFill>
          <a:blip r:embed="rId4" cstate="print"/>
          <a:srcRect l="-79" r="10008" b="13265"/>
          <a:stretch>
            <a:fillRect/>
          </a:stretch>
        </p:blipFill>
        <p:spPr>
          <a:xfrm>
            <a:off x="24612600" y="3962400"/>
            <a:ext cx="2743200" cy="1981200"/>
          </a:xfrm>
          <a:prstGeom prst="rect">
            <a:avLst/>
          </a:prstGeom>
          <a:ln w="12700" cap="sq">
            <a:solidFill>
              <a:srgbClr val="0070C0"/>
            </a:solidFill>
            <a:prstDash val="solid"/>
            <a:miter lim="800000"/>
          </a:ln>
          <a:effectLst>
            <a:outerShdw blurRad="50800" dist="38100" dir="2700000" algn="tl" rotWithShape="0">
              <a:srgbClr val="000000">
                <a:alpha val="43000"/>
              </a:srgbClr>
            </a:outerShdw>
          </a:effectLst>
        </p:spPr>
      </p:pic>
      <p:pic>
        <p:nvPicPr>
          <p:cNvPr id="26" name="Picture 25" descr="basement - nordlinger westview.JPG"/>
          <p:cNvPicPr>
            <a:picLocks noChangeAspect="1"/>
          </p:cNvPicPr>
          <p:nvPr/>
        </p:nvPicPr>
        <p:blipFill>
          <a:blip r:embed="rId5" cstate="print"/>
          <a:srcRect t="21447"/>
          <a:stretch>
            <a:fillRect/>
          </a:stretch>
        </p:blipFill>
        <p:spPr>
          <a:xfrm>
            <a:off x="23926800" y="1904999"/>
            <a:ext cx="3375800" cy="1988853"/>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
        <p:nvSpPr>
          <p:cNvPr id="27" name="Right Arrow 26"/>
          <p:cNvSpPr/>
          <p:nvPr/>
        </p:nvSpPr>
        <p:spPr>
          <a:xfrm rot="1500000">
            <a:off x="21076788" y="5220609"/>
            <a:ext cx="338827" cy="153484"/>
          </a:xfrm>
          <a:prstGeom prst="rightArrow">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ight Arrow 27"/>
          <p:cNvSpPr/>
          <p:nvPr/>
        </p:nvSpPr>
        <p:spPr>
          <a:xfrm rot="9900000">
            <a:off x="19102848" y="5336721"/>
            <a:ext cx="338827" cy="15348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ight Arrow 28"/>
          <p:cNvSpPr/>
          <p:nvPr/>
        </p:nvSpPr>
        <p:spPr>
          <a:xfrm>
            <a:off x="457200" y="3320142"/>
            <a:ext cx="381000" cy="304800"/>
          </a:xfrm>
          <a:prstGeom prst="rightArrow">
            <a:avLst/>
          </a:prstGeom>
          <a:solidFill>
            <a:schemeClr val="bg2"/>
          </a:solidFill>
          <a:ln w="28575">
            <a:solidFill>
              <a:schemeClr val="tx1">
                <a:alpha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Tm="12625">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alpha val="90000"/>
            </a:schemeClr>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2800" dirty="0" smtClean="0">
                <a:ea typeface="+mj-ea"/>
                <a:cs typeface="+mj-cs"/>
              </a:rPr>
              <a:t>	  </a:t>
            </a:r>
            <a:r>
              <a:rPr lang="en-US" sz="1600" dirty="0" smtClean="0">
                <a:ea typeface="+mj-ea"/>
                <a:cs typeface="+mj-cs"/>
              </a:rPr>
              <a:t> 		       	</a:t>
            </a:r>
          </a:p>
        </p:txBody>
      </p:sp>
      <p:sp>
        <p:nvSpPr>
          <p:cNvPr id="9" name="TextBox 8"/>
          <p:cNvSpPr txBox="1"/>
          <p:nvPr/>
        </p:nvSpPr>
        <p:spPr>
          <a:xfrm>
            <a:off x="9144000" y="5958113"/>
            <a:ext cx="9144000" cy="914400"/>
          </a:xfrm>
          <a:prstGeom prst="rect">
            <a:avLst/>
          </a:prstGeom>
          <a:solidFill>
            <a:schemeClr val="tx1">
              <a:alpha val="90000"/>
            </a:schemeClr>
          </a:solidFill>
          <a:effectLst/>
        </p:spPr>
        <p:txBody>
          <a:bodyPr wrap="square" rtlCol="0">
            <a:spAutoFit/>
          </a:bodyPr>
          <a:lstStyle/>
          <a:p>
            <a:r>
              <a:rPr lang="en-US" sz="800" dirty="0" smtClean="0">
                <a:solidFill>
                  <a:schemeClr val="bg2">
                    <a:lumMod val="60000"/>
                    <a:lumOff val="40000"/>
                  </a:schemeClr>
                </a:solidFill>
                <a:latin typeface="Georgia" pitchFamily="18" charset="0"/>
              </a:rPr>
              <a:t> </a:t>
            </a:r>
          </a:p>
          <a:p>
            <a:r>
              <a:rPr lang="en-US" sz="2400" dirty="0" smtClean="0">
                <a:solidFill>
                  <a:schemeClr val="bg2">
                    <a:lumMod val="60000"/>
                    <a:lumOff val="40000"/>
                  </a:schemeClr>
                </a:solidFill>
                <a:latin typeface="Georgia" pitchFamily="18" charset="0"/>
              </a:rPr>
              <a:t>        Construction Management</a:t>
            </a:r>
          </a:p>
          <a:p>
            <a:endParaRPr lang="en-US" sz="2000" dirty="0">
              <a:solidFill>
                <a:schemeClr val="bg2">
                  <a:lumMod val="60000"/>
                  <a:lumOff val="40000"/>
                </a:schemeClr>
              </a:solidFill>
              <a:latin typeface="Georgia" pitchFamily="18" charset="0"/>
            </a:endParaRPr>
          </a:p>
        </p:txBody>
      </p:sp>
      <p:sp>
        <p:nvSpPr>
          <p:cNvPr id="10" name="TextBox 9"/>
          <p:cNvSpPr txBox="1"/>
          <p:nvPr/>
        </p:nvSpPr>
        <p:spPr>
          <a:xfrm>
            <a:off x="0" y="5943600"/>
            <a:ext cx="9144000" cy="914400"/>
          </a:xfrm>
          <a:prstGeom prst="rect">
            <a:avLst/>
          </a:prstGeom>
          <a:solidFill>
            <a:schemeClr val="tx1">
              <a:alpha val="90000"/>
            </a:schemeClr>
          </a:solidFill>
          <a:effectLst/>
        </p:spPr>
        <p:txBody>
          <a:bodyPr wrap="square" rtlCol="0">
            <a:spAutoFit/>
          </a:bodyPr>
          <a:lstStyle/>
          <a:p>
            <a:r>
              <a:rPr lang="en-US" sz="800" dirty="0" smtClean="0">
                <a:solidFill>
                  <a:schemeClr val="bg2">
                    <a:lumMod val="60000"/>
                    <a:lumOff val="40000"/>
                  </a:schemeClr>
                </a:solidFill>
                <a:latin typeface="Georgia" pitchFamily="18" charset="0"/>
              </a:rPr>
              <a:t>        </a:t>
            </a:r>
          </a:p>
          <a:p>
            <a:r>
              <a:rPr lang="en-US" sz="2400" dirty="0" smtClean="0">
                <a:solidFill>
                  <a:schemeClr val="bg2">
                    <a:lumMod val="60000"/>
                    <a:lumOff val="40000"/>
                  </a:schemeClr>
                </a:solidFill>
                <a:latin typeface="Georgia" pitchFamily="18" charset="0"/>
              </a:rPr>
              <a:t>        Michael Webb</a:t>
            </a:r>
          </a:p>
          <a:p>
            <a:endParaRPr lang="en-US" sz="2000" dirty="0">
              <a:solidFill>
                <a:schemeClr val="bg2">
                  <a:lumMod val="60000"/>
                  <a:lumOff val="40000"/>
                </a:schemeClr>
              </a:solidFill>
              <a:latin typeface="Georgia" pitchFamily="18" charset="0"/>
            </a:endParaRPr>
          </a:p>
        </p:txBody>
      </p:sp>
      <p:sp>
        <p:nvSpPr>
          <p:cNvPr id="13" name="TextBox 12"/>
          <p:cNvSpPr txBox="1"/>
          <p:nvPr/>
        </p:nvSpPr>
        <p:spPr>
          <a:xfrm>
            <a:off x="18288000" y="5958113"/>
            <a:ext cx="9144000" cy="914400"/>
          </a:xfrm>
          <a:prstGeom prst="rect">
            <a:avLst/>
          </a:prstGeom>
          <a:solidFill>
            <a:schemeClr val="tx1">
              <a:alpha val="90000"/>
            </a:schemeClr>
          </a:solidFill>
          <a:effectLst/>
        </p:spPr>
        <p:txBody>
          <a:bodyPr wrap="square" rtlCol="0">
            <a:spAutoFit/>
          </a:bodyPr>
          <a:lstStyle/>
          <a:p>
            <a:r>
              <a:rPr lang="en-US" sz="800" dirty="0" smtClean="0">
                <a:solidFill>
                  <a:schemeClr val="bg2">
                    <a:lumMod val="60000"/>
                    <a:lumOff val="40000"/>
                  </a:schemeClr>
                </a:solidFill>
                <a:latin typeface="Georgia" pitchFamily="18" charset="0"/>
              </a:rPr>
              <a:t>         </a:t>
            </a:r>
          </a:p>
          <a:p>
            <a:r>
              <a:rPr lang="en-US" sz="2400" dirty="0" smtClean="0">
                <a:solidFill>
                  <a:schemeClr val="bg2">
                    <a:lumMod val="60000"/>
                    <a:lumOff val="40000"/>
                  </a:schemeClr>
                </a:solidFill>
                <a:latin typeface="Georgia" pitchFamily="18" charset="0"/>
              </a:rPr>
              <a:t>        SQUARE  320</a:t>
            </a:r>
          </a:p>
          <a:p>
            <a:endParaRPr lang="en-US" sz="2000" dirty="0">
              <a:solidFill>
                <a:schemeClr val="bg2">
                  <a:lumMod val="60000"/>
                  <a:lumOff val="40000"/>
                </a:schemeClr>
              </a:solidFill>
              <a:latin typeface="Georgia" pitchFamily="18" charset="0"/>
            </a:endParaRPr>
          </a:p>
        </p:txBody>
      </p:sp>
      <p:sp>
        <p:nvSpPr>
          <p:cNvPr id="14" name="Title 12"/>
          <p:cNvSpPr txBox="1">
            <a:spLocks/>
          </p:cNvSpPr>
          <p:nvPr/>
        </p:nvSpPr>
        <p:spPr>
          <a:xfrm>
            <a:off x="0" y="0"/>
            <a:ext cx="9144000" cy="1143000"/>
          </a:xfrm>
          <a:prstGeom prst="rect">
            <a:avLst/>
          </a:prstGeom>
          <a:solidFill>
            <a:schemeClr val="tx1">
              <a:alpha val="90000"/>
            </a:schemeClr>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2800" dirty="0" smtClean="0">
                <a:ea typeface="+mj-ea"/>
                <a:cs typeface="+mj-cs"/>
              </a:rPr>
              <a:t>	  </a:t>
            </a:r>
            <a:r>
              <a:rPr lang="en-US" sz="1600" dirty="0" smtClean="0">
                <a:ea typeface="+mj-ea"/>
                <a:cs typeface="+mj-cs"/>
              </a:rPr>
              <a:t> 		       	</a:t>
            </a:r>
          </a:p>
        </p:txBody>
      </p:sp>
      <p:sp>
        <p:nvSpPr>
          <p:cNvPr id="15" name="Title 12"/>
          <p:cNvSpPr txBox="1">
            <a:spLocks/>
          </p:cNvSpPr>
          <p:nvPr/>
        </p:nvSpPr>
        <p:spPr>
          <a:xfrm>
            <a:off x="18288000" y="0"/>
            <a:ext cx="9144000" cy="1143000"/>
          </a:xfrm>
          <a:prstGeom prst="rect">
            <a:avLst/>
          </a:prstGeom>
          <a:solidFill>
            <a:schemeClr val="tx1">
              <a:alpha val="90000"/>
            </a:schemeClr>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2800" dirty="0" smtClean="0">
                <a:ea typeface="+mj-ea"/>
                <a:cs typeface="+mj-cs"/>
              </a:rPr>
              <a:t>	  </a:t>
            </a:r>
            <a:r>
              <a:rPr lang="en-US" sz="1600" dirty="0" smtClean="0">
                <a:ea typeface="+mj-ea"/>
                <a:cs typeface="+mj-cs"/>
              </a:rPr>
              <a:t> 		       	</a:t>
            </a:r>
          </a:p>
        </p:txBody>
      </p:sp>
      <p:pic>
        <p:nvPicPr>
          <p:cNvPr id="16" name="Picture 4"/>
          <p:cNvPicPr>
            <a:picLocks noChangeArrowheads="1"/>
          </p:cNvPicPr>
          <p:nvPr/>
        </p:nvPicPr>
        <p:blipFill>
          <a:blip r:embed="rId2">
            <a:lum bright="15000" contrast="-5000"/>
          </a:blip>
          <a:srcRect t="74996" b="17503"/>
          <a:stretch>
            <a:fillRect/>
          </a:stretch>
        </p:blipFill>
        <p:spPr bwMode="auto">
          <a:xfrm>
            <a:off x="0" y="1143000"/>
            <a:ext cx="9144000" cy="685800"/>
          </a:xfrm>
          <a:prstGeom prst="rect">
            <a:avLst/>
          </a:prstGeom>
          <a:noFill/>
          <a:ln w="9525">
            <a:noFill/>
            <a:miter lim="800000"/>
            <a:headEnd/>
            <a:tailEnd/>
          </a:ln>
        </p:spPr>
      </p:pic>
      <p:pic>
        <p:nvPicPr>
          <p:cNvPr id="17" name="Picture 4"/>
          <p:cNvPicPr>
            <a:picLocks noChangeArrowheads="1"/>
          </p:cNvPicPr>
          <p:nvPr/>
        </p:nvPicPr>
        <p:blipFill>
          <a:blip r:embed="rId2">
            <a:lum bright="15000" contrast="-5000"/>
          </a:blip>
          <a:srcRect t="74996" b="17503"/>
          <a:stretch>
            <a:fillRect/>
          </a:stretch>
        </p:blipFill>
        <p:spPr bwMode="auto">
          <a:xfrm>
            <a:off x="9144000" y="1143000"/>
            <a:ext cx="9144000" cy="685800"/>
          </a:xfrm>
          <a:prstGeom prst="rect">
            <a:avLst/>
          </a:prstGeom>
          <a:noFill/>
          <a:ln w="9525">
            <a:noFill/>
            <a:miter lim="800000"/>
            <a:headEnd/>
            <a:tailEnd/>
          </a:ln>
        </p:spPr>
      </p:pic>
      <p:pic>
        <p:nvPicPr>
          <p:cNvPr id="19" name="Picture 4"/>
          <p:cNvPicPr>
            <a:picLocks noChangeArrowheads="1"/>
          </p:cNvPicPr>
          <p:nvPr/>
        </p:nvPicPr>
        <p:blipFill>
          <a:blip r:embed="rId2">
            <a:lum bright="15000" contrast="-5000"/>
          </a:blip>
          <a:srcRect t="74996" b="17503"/>
          <a:stretch>
            <a:fillRect/>
          </a:stretch>
        </p:blipFill>
        <p:spPr bwMode="auto">
          <a:xfrm>
            <a:off x="18288000" y="1143000"/>
            <a:ext cx="9144000" cy="685800"/>
          </a:xfrm>
          <a:prstGeom prst="rect">
            <a:avLst/>
          </a:prstGeom>
          <a:noFill/>
          <a:ln w="9525">
            <a:noFill/>
            <a:miter lim="800000"/>
            <a:headEnd/>
            <a:tailEnd/>
          </a:ln>
        </p:spPr>
      </p:pic>
      <p:pic>
        <p:nvPicPr>
          <p:cNvPr id="11" name="Content Placeholder 5" descr="HPIM0144.JPG"/>
          <p:cNvPicPr>
            <a:picLocks noChangeAspect="1"/>
          </p:cNvPicPr>
          <p:nvPr/>
        </p:nvPicPr>
        <p:blipFill>
          <a:blip r:embed="rId3"/>
          <a:srcRect l="34228" t="-1961" b="5882"/>
          <a:stretch>
            <a:fillRect/>
          </a:stretch>
        </p:blipFill>
        <p:spPr>
          <a:xfrm>
            <a:off x="2905362" y="1828800"/>
            <a:ext cx="3638076" cy="3886200"/>
          </a:xfrm>
          <a:prstGeom prst="rect">
            <a:avLst/>
          </a:prstGeom>
        </p:spPr>
      </p:pic>
      <p:pic>
        <p:nvPicPr>
          <p:cNvPr id="12" name="Content Placeholder 6" descr="Historic Facade Restoration 1.jpg"/>
          <p:cNvPicPr>
            <a:picLocks noChangeAspect="1"/>
          </p:cNvPicPr>
          <p:nvPr/>
        </p:nvPicPr>
        <p:blipFill>
          <a:blip r:embed="rId4" cstate="print"/>
          <a:srcRect r="23430" b="3922"/>
          <a:stretch>
            <a:fillRect/>
          </a:stretch>
        </p:blipFill>
        <p:spPr>
          <a:xfrm>
            <a:off x="11663450" y="1905008"/>
            <a:ext cx="3952700" cy="3733783"/>
          </a:xfrm>
          <a:prstGeom prst="rect">
            <a:avLst/>
          </a:prstGeom>
        </p:spPr>
      </p:pic>
      <p:pic>
        <p:nvPicPr>
          <p:cNvPr id="18" name="Picture 17" descr="15-Oct-08.JPG"/>
          <p:cNvPicPr>
            <a:picLocks noChangeAspect="1"/>
          </p:cNvPicPr>
          <p:nvPr/>
        </p:nvPicPr>
        <p:blipFill>
          <a:blip r:embed="rId5" cstate="print"/>
          <a:srcRect l="27716" t="7778" r="15190" b="8486"/>
          <a:stretch>
            <a:fillRect/>
          </a:stretch>
        </p:blipFill>
        <p:spPr>
          <a:xfrm>
            <a:off x="23088600" y="1962822"/>
            <a:ext cx="3276600" cy="3604260"/>
          </a:xfrm>
          <a:prstGeom prst="rect">
            <a:avLst/>
          </a:prstGeom>
          <a:ln>
            <a:noFill/>
          </a:ln>
          <a:effectLst>
            <a:softEdge rad="112500"/>
          </a:effectLst>
        </p:spPr>
      </p:pic>
      <p:pic>
        <p:nvPicPr>
          <p:cNvPr id="20" name="Picture 19" descr="10-Jul-08.JPG"/>
          <p:cNvPicPr>
            <a:picLocks noChangeAspect="1"/>
          </p:cNvPicPr>
          <p:nvPr/>
        </p:nvPicPr>
        <p:blipFill>
          <a:blip r:embed="rId6" cstate="print"/>
          <a:srcRect l="20849" t="542" r="18191" b="15330"/>
          <a:stretch>
            <a:fillRect/>
          </a:stretch>
        </p:blipFill>
        <p:spPr>
          <a:xfrm>
            <a:off x="19431000" y="1905000"/>
            <a:ext cx="3464474" cy="3585882"/>
          </a:xfrm>
          <a:prstGeom prst="rect">
            <a:avLst/>
          </a:prstGeom>
          <a:ln>
            <a:noFill/>
          </a:ln>
          <a:effectLst>
            <a:softEdge rad="112500"/>
          </a:effectLst>
        </p:spPr>
      </p:pic>
    </p:spTree>
  </p:cSld>
  <p:clrMapOvr>
    <a:masterClrMapping/>
  </p:clrMapOvr>
  <p:transition advTm="12625">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4"/>
          <p:cNvPicPr>
            <a:picLocks noChangeArrowheads="1"/>
          </p:cNvPicPr>
          <p:nvPr/>
        </p:nvPicPr>
        <p:blipFill>
          <a:blip r:embed="rId2">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13" name="Picture 4"/>
          <p:cNvPicPr>
            <a:picLocks noChangeArrowheads="1"/>
          </p:cNvPicPr>
          <p:nvPr/>
        </p:nvPicPr>
        <p:blipFill>
          <a:blip r:embed="rId2">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pic>
        <p:nvPicPr>
          <p:cNvPr id="15" name="Picture 14" descr="1199F Corner View.jpeg"/>
          <p:cNvPicPr>
            <a:picLocks noChangeAspect="1"/>
          </p:cNvPicPr>
          <p:nvPr/>
        </p:nvPicPr>
        <p:blipFill>
          <a:blip r:embed="rId2"/>
          <a:srcRect l="-2708" t="6513" r="7912" b="-1568"/>
          <a:stretch>
            <a:fillRect/>
          </a:stretch>
        </p:blipFill>
        <p:spPr>
          <a:xfrm>
            <a:off x="8915400" y="1585680"/>
            <a:ext cx="5334000" cy="5348520"/>
          </a:xfrm>
          <a:prstGeom prst="rect">
            <a:avLst/>
          </a:prstGeom>
          <a:ln>
            <a:noFill/>
          </a:ln>
          <a:effectLst>
            <a:softEdge rad="63500"/>
          </a:effectLst>
        </p:spPr>
      </p:pic>
      <p:sp>
        <p:nvSpPr>
          <p:cNvPr id="19" name="Rectangle 18"/>
          <p:cNvSpPr/>
          <p:nvPr/>
        </p:nvSpPr>
        <p:spPr>
          <a:xfrm>
            <a:off x="14173200" y="1776663"/>
            <a:ext cx="2124299" cy="400110"/>
          </a:xfrm>
          <a:prstGeom prst="rect">
            <a:avLst/>
          </a:prstGeom>
        </p:spPr>
        <p:txBody>
          <a:bodyPr wrap="none">
            <a:spAutoFit/>
          </a:bodyPr>
          <a:lstStyle/>
          <a:p>
            <a:r>
              <a:rPr kumimoji="1" lang="en-US" sz="2000" b="1" kern="0" dirty="0" smtClean="0">
                <a:solidFill>
                  <a:prstClr val="black"/>
                </a:solidFill>
                <a:latin typeface="Georgia" pitchFamily="18" charset="0"/>
              </a:rPr>
              <a:t>Project Details</a:t>
            </a:r>
            <a:endParaRPr lang="en-US" b="1" dirty="0"/>
          </a:p>
        </p:txBody>
      </p:sp>
      <p:sp>
        <p:nvSpPr>
          <p:cNvPr id="2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18" name="Content Placeholder 4"/>
          <p:cNvSpPr txBox="1">
            <a:spLocks/>
          </p:cNvSpPr>
          <p:nvPr/>
        </p:nvSpPr>
        <p:spPr>
          <a:xfrm>
            <a:off x="14401800" y="2228850"/>
            <a:ext cx="3810000" cy="3886200"/>
          </a:xfrm>
          <a:prstGeom prst="rect">
            <a:avLst/>
          </a:prstGeom>
        </p:spPr>
        <p:txBody>
          <a:bodyPr rtlCol="0">
            <a:normAutofit/>
          </a:bodyPr>
          <a:lstStyle/>
          <a:p>
            <a:pPr marL="342900" marR="0" lvl="0" indent="-342900" defTabSz="914400" rtl="0" eaLnBrk="1" fontAlgn="auto" latinLnBrk="0" hangingPunct="1">
              <a:lnSpc>
                <a:spcPct val="100000"/>
              </a:lnSpc>
              <a:spcBef>
                <a:spcPct val="20000"/>
              </a:spcBef>
              <a:spcAft>
                <a:spcPts val="0"/>
              </a:spcAft>
              <a:buClr>
                <a:schemeClr val="tx1"/>
              </a:buClr>
              <a:buSzTx/>
              <a:tabLst/>
              <a:defRPr/>
            </a:pPr>
            <a:r>
              <a:rPr kumimoji="1" lang="en-US" sz="2000" b="0" i="0" u="none" strike="noStrike" kern="0" cap="none" spc="0" normalizeH="0" baseline="0" noProof="0" dirty="0" smtClean="0">
                <a:ln>
                  <a:noFill/>
                </a:ln>
                <a:effectLst/>
                <a:uLnTx/>
                <a:uFillTx/>
                <a:latin typeface="Georgia" pitchFamily="18" charset="0"/>
              </a:rPr>
              <a:t>Size</a:t>
            </a:r>
          </a:p>
          <a:p>
            <a:pPr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lang="en-US" sz="2000" dirty="0" smtClean="0">
                <a:latin typeface="Georgia" pitchFamily="18" charset="0"/>
              </a:rPr>
              <a:t>Class A Office : 350,000 SF</a:t>
            </a:r>
          </a:p>
          <a:p>
            <a:pPr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lang="en-US" sz="2000" dirty="0" smtClean="0">
                <a:latin typeface="Georgia" pitchFamily="18" charset="0"/>
              </a:rPr>
              <a:t>Retail Shops : 30,000 SF</a:t>
            </a:r>
          </a:p>
          <a:p>
            <a:pPr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lang="en-US" sz="2000" dirty="0" smtClean="0">
                <a:latin typeface="Georgia" pitchFamily="18" charset="0"/>
              </a:rPr>
              <a:t>Parking : 75,000 </a:t>
            </a:r>
            <a:r>
              <a:rPr lang="en-US" sz="2000" dirty="0" smtClean="0">
                <a:latin typeface="Georgia" pitchFamily="18" charset="0"/>
              </a:rPr>
              <a:t>SF</a:t>
            </a:r>
          </a:p>
          <a:p>
            <a:pPr marL="285750" marR="0" lvl="1" indent="-285750" defTabSz="914400" rtl="0" eaLnBrk="1" fontAlgn="auto" latinLnBrk="0" hangingPunct="1">
              <a:lnSpc>
                <a:spcPct val="100000"/>
              </a:lnSpc>
              <a:spcBef>
                <a:spcPct val="20000"/>
              </a:spcBef>
              <a:spcAft>
                <a:spcPts val="0"/>
              </a:spcAft>
              <a:buClr>
                <a:schemeClr val="tx2">
                  <a:shade val="75000"/>
                </a:schemeClr>
              </a:buClr>
              <a:buSzPct val="85000"/>
              <a:tabLst/>
              <a:defRPr/>
            </a:pPr>
            <a:r>
              <a:rPr lang="en-US" sz="2000" dirty="0" smtClean="0">
                <a:latin typeface="Georgia" pitchFamily="18" charset="0"/>
              </a:rPr>
              <a:t>Project Delivery System</a:t>
            </a:r>
          </a:p>
          <a:p>
            <a:pPr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lang="en-US" sz="2000" dirty="0" smtClean="0">
                <a:latin typeface="Georgia" pitchFamily="18" charset="0"/>
              </a:rPr>
              <a:t>CM @ Risk </a:t>
            </a:r>
            <a:r>
              <a:rPr lang="en-US" sz="2000" dirty="0" smtClean="0">
                <a:latin typeface="Georgia" pitchFamily="18" charset="0"/>
              </a:rPr>
              <a:t>with GMP</a:t>
            </a:r>
            <a:endParaRPr lang="en-US" sz="2000" dirty="0" smtClean="0">
              <a:latin typeface="Georgia" pitchFamily="18" charset="0"/>
            </a:endParaRPr>
          </a:p>
        </p:txBody>
      </p:sp>
      <p:sp>
        <p:nvSpPr>
          <p:cNvPr id="16" name="Rectangle 15"/>
          <p:cNvSpPr/>
          <p:nvPr/>
        </p:nvSpPr>
        <p:spPr>
          <a:xfrm>
            <a:off x="18745200" y="1790700"/>
            <a:ext cx="2124299" cy="400110"/>
          </a:xfrm>
          <a:prstGeom prst="rect">
            <a:avLst/>
          </a:prstGeom>
        </p:spPr>
        <p:txBody>
          <a:bodyPr wrap="none">
            <a:spAutoFit/>
          </a:bodyPr>
          <a:lstStyle/>
          <a:p>
            <a:r>
              <a:rPr kumimoji="1" lang="en-US" sz="2000" b="1" kern="0" dirty="0" smtClean="0">
                <a:solidFill>
                  <a:prstClr val="black"/>
                </a:solidFill>
                <a:latin typeface="Georgia" pitchFamily="18" charset="0"/>
              </a:rPr>
              <a:t>Project Details</a:t>
            </a:r>
            <a:endParaRPr lang="en-US" b="1" dirty="0"/>
          </a:p>
        </p:txBody>
      </p:sp>
      <p:sp>
        <p:nvSpPr>
          <p:cNvPr id="17" name="Content Placeholder 4"/>
          <p:cNvSpPr txBox="1">
            <a:spLocks/>
          </p:cNvSpPr>
          <p:nvPr/>
        </p:nvSpPr>
        <p:spPr>
          <a:xfrm>
            <a:off x="18973800" y="2242887"/>
            <a:ext cx="3810000" cy="3886200"/>
          </a:xfrm>
          <a:prstGeom prst="rect">
            <a:avLst/>
          </a:prstGeom>
        </p:spPr>
        <p:txBody>
          <a:bodyPr rtlCol="0">
            <a:normAutofit/>
          </a:bodyPr>
          <a:lstStyle/>
          <a:p>
            <a:pPr marL="342900" lvl="0" indent="-342900" fontAlgn="auto">
              <a:spcBef>
                <a:spcPct val="20000"/>
              </a:spcBef>
              <a:spcAft>
                <a:spcPts val="0"/>
              </a:spcAft>
              <a:buClr>
                <a:schemeClr val="tx1"/>
              </a:buClr>
              <a:defRPr/>
            </a:pPr>
            <a:r>
              <a:rPr lang="en-US" sz="2000" dirty="0" smtClean="0">
                <a:latin typeface="Georgia" pitchFamily="18" charset="0"/>
              </a:rPr>
              <a:t>Height</a:t>
            </a:r>
            <a:endParaRPr kumimoji="1" lang="en-US" sz="2000" b="0" i="0" u="none" strike="noStrike" kern="0" cap="none" spc="0" normalizeH="0" baseline="0" noProof="0" dirty="0" smtClean="0">
              <a:ln>
                <a:noFill/>
              </a:ln>
              <a:effectLst/>
              <a:uLnTx/>
              <a:uFillTx/>
              <a:latin typeface="Georgia" pitchFamily="18" charset="0"/>
            </a:endParaRPr>
          </a:p>
          <a:p>
            <a:pPr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lang="en-US" sz="2000" dirty="0" smtClean="0">
                <a:latin typeface="Georgia" pitchFamily="18" charset="0"/>
              </a:rPr>
              <a:t>12-Stories Above Grade</a:t>
            </a:r>
          </a:p>
          <a:p>
            <a:pPr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lang="en-US" sz="2000" dirty="0" smtClean="0">
                <a:latin typeface="Georgia" pitchFamily="18" charset="0"/>
              </a:rPr>
              <a:t>5-Stories Below Grade  </a:t>
            </a:r>
          </a:p>
          <a:p>
            <a:pPr marL="514350"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endParaRPr lang="en-US" sz="2000" dirty="0" smtClean="0">
              <a:latin typeface="Georgia" pitchFamily="18" charset="0"/>
            </a:endParaRPr>
          </a:p>
        </p:txBody>
      </p:sp>
      <p:sp>
        <p:nvSpPr>
          <p:cNvPr id="21" name="Content Placeholder 4"/>
          <p:cNvSpPr txBox="1">
            <a:spLocks/>
          </p:cNvSpPr>
          <p:nvPr/>
        </p:nvSpPr>
        <p:spPr>
          <a:xfrm>
            <a:off x="23012400" y="2242887"/>
            <a:ext cx="4419600" cy="3886200"/>
          </a:xfrm>
          <a:prstGeom prst="rect">
            <a:avLst/>
          </a:prstGeom>
        </p:spPr>
        <p:txBody>
          <a:bodyPr rtlCol="0">
            <a:normAutofit/>
          </a:bodyPr>
          <a:lstStyle/>
          <a:p>
            <a:pPr marL="342900" lvl="0" indent="-342900" fontAlgn="auto">
              <a:spcBef>
                <a:spcPct val="20000"/>
              </a:spcBef>
              <a:spcAft>
                <a:spcPts val="0"/>
              </a:spcAft>
              <a:buClr>
                <a:schemeClr val="tx1"/>
              </a:buClr>
              <a:defRPr/>
            </a:pPr>
            <a:r>
              <a:rPr lang="en-US" sz="2000" dirty="0" smtClean="0">
                <a:latin typeface="Georgia" pitchFamily="18" charset="0"/>
              </a:rPr>
              <a:t>Structure</a:t>
            </a:r>
            <a:endParaRPr kumimoji="1" lang="en-US" sz="2000" b="0" i="0" u="none" strike="noStrike" kern="0" cap="none" spc="0" normalizeH="0" baseline="0" noProof="0" dirty="0" smtClean="0">
              <a:ln>
                <a:noFill/>
              </a:ln>
              <a:effectLst/>
              <a:uLnTx/>
              <a:uFillTx/>
              <a:latin typeface="Georgia" pitchFamily="18" charset="0"/>
            </a:endParaRPr>
          </a:p>
          <a:p>
            <a:pPr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lang="en-US" sz="2000" dirty="0" smtClean="0">
                <a:latin typeface="Georgia" pitchFamily="18" charset="0"/>
              </a:rPr>
              <a:t>Renovation</a:t>
            </a:r>
          </a:p>
          <a:p>
            <a:pPr lvl="2" indent="-285750" fontAlgn="auto">
              <a:spcBef>
                <a:spcPct val="20000"/>
              </a:spcBef>
              <a:spcAft>
                <a:spcPts val="0"/>
              </a:spcAft>
              <a:buClr>
                <a:schemeClr val="tx2">
                  <a:shade val="75000"/>
                </a:schemeClr>
              </a:buClr>
              <a:buSzPct val="85000"/>
              <a:buFont typeface="Arial" pitchFamily="34" charset="0"/>
              <a:buChar char="•"/>
              <a:defRPr/>
            </a:pPr>
            <a:r>
              <a:rPr lang="en-US" sz="2000" dirty="0" smtClean="0">
                <a:latin typeface="Georgia" pitchFamily="18" charset="0"/>
              </a:rPr>
              <a:t>Steel Frame w/ Deck</a:t>
            </a:r>
          </a:p>
          <a:p>
            <a:pPr lvl="1" indent="-285750" fontAlgn="auto">
              <a:spcBef>
                <a:spcPct val="20000"/>
              </a:spcBef>
              <a:spcAft>
                <a:spcPts val="0"/>
              </a:spcAft>
              <a:buClr>
                <a:schemeClr val="tx2">
                  <a:shade val="75000"/>
                </a:schemeClr>
              </a:buClr>
              <a:buSzPct val="85000"/>
              <a:buFont typeface="Arial" pitchFamily="34" charset="0"/>
              <a:buChar char="•"/>
              <a:defRPr/>
            </a:pPr>
            <a:r>
              <a:rPr lang="en-US" sz="2000" dirty="0" smtClean="0">
                <a:latin typeface="Georgia" pitchFamily="18" charset="0"/>
              </a:rPr>
              <a:t>Tower</a:t>
            </a:r>
          </a:p>
          <a:p>
            <a:pPr lvl="2" indent="-285750" fontAlgn="auto">
              <a:spcBef>
                <a:spcPct val="20000"/>
              </a:spcBef>
              <a:spcAft>
                <a:spcPts val="0"/>
              </a:spcAft>
              <a:buClr>
                <a:schemeClr val="tx2">
                  <a:shade val="75000"/>
                </a:schemeClr>
              </a:buClr>
              <a:buSzPct val="85000"/>
              <a:buFont typeface="Arial" pitchFamily="34" charset="0"/>
              <a:buChar char="•"/>
              <a:defRPr/>
            </a:pPr>
            <a:r>
              <a:rPr lang="en-US" sz="2000" dirty="0" smtClean="0">
                <a:latin typeface="Georgia" pitchFamily="18" charset="0"/>
              </a:rPr>
              <a:t>Post-Tensioned Concrete</a:t>
            </a:r>
          </a:p>
        </p:txBody>
      </p:sp>
    </p:spTree>
  </p:cSld>
  <p:clrMapOvr>
    <a:masterClrMapping/>
  </p:clrMapOvr>
  <p:transition advTm="12625">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4"/>
          <p:cNvPicPr>
            <a:picLocks noChangeArrowheads="1"/>
          </p:cNvPicPr>
          <p:nvPr/>
        </p:nvPicPr>
        <p:blipFill>
          <a:blip r:embed="rId2">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13" name="Picture 4"/>
          <p:cNvPicPr>
            <a:picLocks noChangeArrowheads="1"/>
          </p:cNvPicPr>
          <p:nvPr/>
        </p:nvPicPr>
        <p:blipFill>
          <a:blip r:embed="rId2">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pic>
        <p:nvPicPr>
          <p:cNvPr id="15" name="Picture 14" descr="1199F Corner View.jpeg"/>
          <p:cNvPicPr>
            <a:picLocks noChangeAspect="1"/>
          </p:cNvPicPr>
          <p:nvPr/>
        </p:nvPicPr>
        <p:blipFill>
          <a:blip r:embed="rId2"/>
          <a:srcRect l="-2708" t="6513" r="7912" b="-1568"/>
          <a:stretch>
            <a:fillRect/>
          </a:stretch>
        </p:blipFill>
        <p:spPr>
          <a:xfrm>
            <a:off x="8915400" y="1585680"/>
            <a:ext cx="5334000" cy="5348520"/>
          </a:xfrm>
          <a:prstGeom prst="rect">
            <a:avLst/>
          </a:prstGeom>
          <a:ln>
            <a:noFill/>
          </a:ln>
          <a:effectLst>
            <a:softEdge rad="63500"/>
          </a:effectLst>
        </p:spPr>
      </p:pic>
      <p:sp>
        <p:nvSpPr>
          <p:cNvPr id="19" name="Rectangle 18"/>
          <p:cNvSpPr/>
          <p:nvPr/>
        </p:nvSpPr>
        <p:spPr>
          <a:xfrm>
            <a:off x="14401800" y="1776663"/>
            <a:ext cx="2868093" cy="400110"/>
          </a:xfrm>
          <a:prstGeom prst="rect">
            <a:avLst/>
          </a:prstGeom>
        </p:spPr>
        <p:txBody>
          <a:bodyPr wrap="none">
            <a:spAutoFit/>
          </a:bodyPr>
          <a:lstStyle/>
          <a:p>
            <a:r>
              <a:rPr kumimoji="1" lang="en-US" sz="2000" b="1" kern="0" dirty="0" smtClean="0">
                <a:solidFill>
                  <a:prstClr val="black"/>
                </a:solidFill>
                <a:latin typeface="Georgia" pitchFamily="18" charset="0"/>
              </a:rPr>
              <a:t>Project Architecture</a:t>
            </a:r>
            <a:endParaRPr lang="en-US" b="1" dirty="0"/>
          </a:p>
        </p:txBody>
      </p:sp>
      <p:sp>
        <p:nvSpPr>
          <p:cNvPr id="2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18" name="Content Placeholder 4"/>
          <p:cNvSpPr txBox="1">
            <a:spLocks/>
          </p:cNvSpPr>
          <p:nvPr/>
        </p:nvSpPr>
        <p:spPr>
          <a:xfrm>
            <a:off x="14630400" y="2228850"/>
            <a:ext cx="3810000" cy="3886200"/>
          </a:xfrm>
          <a:prstGeom prst="rect">
            <a:avLst/>
          </a:prstGeom>
        </p:spPr>
        <p:txBody>
          <a:bodyPr rtlCol="0">
            <a:normAutofit/>
          </a:bodyPr>
          <a:lstStyle/>
          <a:p>
            <a:pPr marL="342900" lvl="0" indent="-342900" fontAlgn="auto">
              <a:spcBef>
                <a:spcPct val="20000"/>
              </a:spcBef>
              <a:spcAft>
                <a:spcPts val="0"/>
              </a:spcAft>
              <a:buClr>
                <a:schemeClr val="tx1"/>
              </a:buClr>
              <a:defRPr/>
            </a:pPr>
            <a:r>
              <a:rPr kumimoji="1" lang="en-US" sz="2000" kern="0" dirty="0" smtClean="0">
                <a:latin typeface="Georgia" pitchFamily="18" charset="0"/>
              </a:rPr>
              <a:t>New Construction</a:t>
            </a:r>
            <a:endParaRPr kumimoji="1" lang="en-US" sz="2000" b="0" i="0" u="none" strike="noStrike" kern="0" cap="none" spc="0" normalizeH="0" baseline="0" noProof="0" dirty="0" smtClean="0">
              <a:ln>
                <a:noFill/>
              </a:ln>
              <a:effectLst/>
              <a:uLnTx/>
              <a:uFillTx/>
              <a:latin typeface="Georgia" pitchFamily="18" charset="0"/>
            </a:endParaRPr>
          </a:p>
          <a:p>
            <a:pPr lvl="1" indent="-285750" fontAlgn="auto">
              <a:spcBef>
                <a:spcPct val="20000"/>
              </a:spcBef>
              <a:spcAft>
                <a:spcPts val="0"/>
              </a:spcAft>
              <a:buClr>
                <a:schemeClr val="tx2">
                  <a:shade val="75000"/>
                </a:schemeClr>
              </a:buClr>
              <a:buSzPct val="85000"/>
              <a:buFont typeface="Arial" pitchFamily="34" charset="0"/>
              <a:buChar char="•"/>
              <a:defRPr/>
            </a:pPr>
            <a:r>
              <a:rPr kumimoji="1" lang="en-US" sz="2000" kern="0" dirty="0" smtClean="0">
                <a:latin typeface="Georgia" pitchFamily="18" charset="0"/>
              </a:rPr>
              <a:t>Office Tower</a:t>
            </a:r>
          </a:p>
          <a:p>
            <a:pPr marL="285750" lvl="1" indent="-285750" fontAlgn="auto">
              <a:spcBef>
                <a:spcPct val="20000"/>
              </a:spcBef>
              <a:spcAft>
                <a:spcPts val="0"/>
              </a:spcAft>
              <a:buClr>
                <a:schemeClr val="tx2">
                  <a:shade val="75000"/>
                </a:schemeClr>
              </a:buClr>
              <a:buSzPct val="85000"/>
              <a:defRPr/>
            </a:pPr>
            <a:endParaRPr kumimoji="1" lang="en-US" sz="2000" kern="0" dirty="0" smtClean="0">
              <a:latin typeface="Georgia" pitchFamily="18" charset="0"/>
            </a:endParaRPr>
          </a:p>
          <a:p>
            <a:pPr marL="285750" lvl="1" indent="-285750" fontAlgn="auto">
              <a:spcBef>
                <a:spcPct val="20000"/>
              </a:spcBef>
              <a:spcAft>
                <a:spcPts val="0"/>
              </a:spcAft>
              <a:buClr>
                <a:schemeClr val="tx2">
                  <a:shade val="75000"/>
                </a:schemeClr>
              </a:buClr>
              <a:buSzPct val="85000"/>
              <a:defRPr/>
            </a:pPr>
            <a:r>
              <a:rPr kumimoji="1" lang="en-US" sz="2000" kern="0" dirty="0" smtClean="0">
                <a:latin typeface="Georgia" pitchFamily="18" charset="0"/>
              </a:rPr>
              <a:t>Historic Renovations</a:t>
            </a:r>
          </a:p>
          <a:p>
            <a:pPr lvl="1" indent="-285750" fontAlgn="auto">
              <a:spcBef>
                <a:spcPct val="20000"/>
              </a:spcBef>
              <a:spcAft>
                <a:spcPts val="0"/>
              </a:spcAft>
              <a:buClr>
                <a:schemeClr val="tx2">
                  <a:shade val="75000"/>
                </a:schemeClr>
              </a:buClr>
              <a:buSzPct val="85000"/>
              <a:buFont typeface="Arial" pitchFamily="34" charset="0"/>
              <a:buChar char="•"/>
              <a:defRPr/>
            </a:pPr>
            <a:r>
              <a:rPr kumimoji="1" lang="en-US" sz="2000" kern="0" dirty="0" smtClean="0">
                <a:latin typeface="Georgia" pitchFamily="18" charset="0"/>
              </a:rPr>
              <a:t>Barry Whitmore </a:t>
            </a:r>
          </a:p>
          <a:p>
            <a:pPr lvl="1" indent="-285750" fontAlgn="auto">
              <a:spcBef>
                <a:spcPct val="20000"/>
              </a:spcBef>
              <a:spcAft>
                <a:spcPts val="0"/>
              </a:spcAft>
              <a:buClr>
                <a:schemeClr val="tx2">
                  <a:shade val="75000"/>
                </a:schemeClr>
              </a:buClr>
              <a:buSzPct val="85000"/>
              <a:buFont typeface="Arial" pitchFamily="34" charset="0"/>
              <a:buChar char="•"/>
              <a:defRPr/>
            </a:pPr>
            <a:r>
              <a:rPr kumimoji="1" lang="en-US" sz="2000" kern="0" dirty="0" smtClean="0">
                <a:latin typeface="Georgia" pitchFamily="18" charset="0"/>
              </a:rPr>
              <a:t>Corcoran</a:t>
            </a:r>
          </a:p>
          <a:p>
            <a:pPr lvl="1" indent="-285750" fontAlgn="auto">
              <a:spcBef>
                <a:spcPct val="20000"/>
              </a:spcBef>
              <a:spcAft>
                <a:spcPts val="0"/>
              </a:spcAft>
              <a:buClr>
                <a:schemeClr val="tx2">
                  <a:shade val="75000"/>
                </a:schemeClr>
              </a:buClr>
              <a:buSzPct val="85000"/>
              <a:buFont typeface="Arial" pitchFamily="34" charset="0"/>
              <a:buChar char="•"/>
              <a:defRPr/>
            </a:pPr>
            <a:r>
              <a:rPr kumimoji="1" lang="en-US" sz="2000" kern="0" dirty="0" smtClean="0">
                <a:latin typeface="Georgia" pitchFamily="18" charset="0"/>
              </a:rPr>
              <a:t>Nordlinger</a:t>
            </a:r>
          </a:p>
          <a:p>
            <a:pPr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endParaRPr lang="en-US" sz="2000" dirty="0" smtClean="0">
              <a:latin typeface="Georgia" pitchFamily="18" charset="0"/>
            </a:endParaRPr>
          </a:p>
        </p:txBody>
      </p:sp>
      <p:sp>
        <p:nvSpPr>
          <p:cNvPr id="16" name="Rectangle 15"/>
          <p:cNvSpPr/>
          <p:nvPr/>
        </p:nvSpPr>
        <p:spPr>
          <a:xfrm>
            <a:off x="18623569" y="1790700"/>
            <a:ext cx="1874231" cy="400110"/>
          </a:xfrm>
          <a:prstGeom prst="rect">
            <a:avLst/>
          </a:prstGeom>
        </p:spPr>
        <p:txBody>
          <a:bodyPr wrap="none">
            <a:spAutoFit/>
          </a:bodyPr>
          <a:lstStyle/>
          <a:p>
            <a:pPr marL="0" lvl="1"/>
            <a:r>
              <a:rPr lang="en-US" sz="2000" b="1" dirty="0" smtClean="0">
                <a:latin typeface="Georgia" pitchFamily="18" charset="0"/>
              </a:rPr>
              <a:t>Office Tower</a:t>
            </a:r>
            <a:endParaRPr lang="en-US" b="1" dirty="0"/>
          </a:p>
        </p:txBody>
      </p:sp>
      <p:sp>
        <p:nvSpPr>
          <p:cNvPr id="17" name="Content Placeholder 4"/>
          <p:cNvSpPr txBox="1">
            <a:spLocks/>
          </p:cNvSpPr>
          <p:nvPr/>
        </p:nvSpPr>
        <p:spPr>
          <a:xfrm>
            <a:off x="18745200" y="2242887"/>
            <a:ext cx="4876800" cy="2024313"/>
          </a:xfrm>
          <a:prstGeom prst="rect">
            <a:avLst/>
          </a:prstGeom>
        </p:spPr>
        <p:txBody>
          <a:bodyPr rtlCol="0">
            <a:normAutofit/>
          </a:bodyPr>
          <a:lstStyle/>
          <a:p>
            <a:pPr lvl="1" indent="-285750" fontAlgn="auto">
              <a:spcBef>
                <a:spcPct val="20000"/>
              </a:spcBef>
              <a:spcAft>
                <a:spcPts val="0"/>
              </a:spcAft>
              <a:buClr>
                <a:schemeClr val="tx2">
                  <a:shade val="75000"/>
                </a:schemeClr>
              </a:buClr>
              <a:buSzPct val="85000"/>
              <a:buFont typeface="Arial" pitchFamily="34" charset="0"/>
              <a:buChar char="•"/>
              <a:defRPr/>
            </a:pPr>
            <a:r>
              <a:rPr lang="en-US" dirty="0" smtClean="0">
                <a:latin typeface="Georgia" pitchFamily="18" charset="0"/>
              </a:rPr>
              <a:t>Custom curtain-wall, </a:t>
            </a:r>
          </a:p>
          <a:p>
            <a:pPr lvl="1" indent="-285750" fontAlgn="auto">
              <a:spcBef>
                <a:spcPct val="20000"/>
              </a:spcBef>
              <a:spcAft>
                <a:spcPts val="0"/>
              </a:spcAft>
              <a:buClr>
                <a:schemeClr val="tx2">
                  <a:shade val="75000"/>
                </a:schemeClr>
              </a:buClr>
              <a:buSzPct val="85000"/>
              <a:defRPr/>
            </a:pPr>
            <a:r>
              <a:rPr lang="en-US" dirty="0" smtClean="0">
                <a:latin typeface="Georgia" pitchFamily="18" charset="0"/>
              </a:rPr>
              <a:t>     signature design of IM Pei </a:t>
            </a:r>
          </a:p>
          <a:p>
            <a:pPr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lang="en-US" dirty="0" smtClean="0">
                <a:latin typeface="Georgia" pitchFamily="18" charset="0"/>
              </a:rPr>
              <a:t>Lobby Atrium heavily appointed with granite, marble, copper </a:t>
            </a:r>
          </a:p>
          <a:p>
            <a:pPr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r>
              <a:rPr lang="en-US" dirty="0" smtClean="0">
                <a:latin typeface="Georgia" pitchFamily="18" charset="0"/>
              </a:rPr>
              <a:t>Luxurious bathrooms to attract wealthy tenants</a:t>
            </a:r>
          </a:p>
        </p:txBody>
      </p:sp>
      <p:pic>
        <p:nvPicPr>
          <p:cNvPr id="14" name="Picture 4"/>
          <p:cNvPicPr>
            <a:picLocks noChangeAspect="1" noChangeArrowheads="1"/>
          </p:cNvPicPr>
          <p:nvPr/>
        </p:nvPicPr>
        <p:blipFill>
          <a:blip r:embed="rId3"/>
          <a:srcRect l="2272" t="12071" r="4565"/>
          <a:stretch>
            <a:fillRect/>
          </a:stretch>
        </p:blipFill>
        <p:spPr bwMode="auto">
          <a:xfrm>
            <a:off x="23622000" y="1752600"/>
            <a:ext cx="3124200" cy="3330277"/>
          </a:xfrm>
          <a:prstGeom prst="rect">
            <a:avLst/>
          </a:prstGeom>
          <a:noFill/>
          <a:ln w="9525">
            <a:noFill/>
            <a:miter lim="800000"/>
            <a:headEnd/>
            <a:tailEnd/>
          </a:ln>
        </p:spPr>
      </p:pic>
      <p:pic>
        <p:nvPicPr>
          <p:cNvPr id="32" name="Picture 2" descr="http://data.GreatBuildings.com/gbc/images/cid_bank_of_china_001.jpg"/>
          <p:cNvPicPr>
            <a:picLocks noChangeAspect="1" noChangeArrowheads="1"/>
          </p:cNvPicPr>
          <p:nvPr/>
        </p:nvPicPr>
        <p:blipFill>
          <a:blip r:embed="rId4" cstate="print"/>
          <a:srcRect/>
          <a:stretch>
            <a:fillRect/>
          </a:stretch>
        </p:blipFill>
        <p:spPr bwMode="auto">
          <a:xfrm>
            <a:off x="22555200" y="3893456"/>
            <a:ext cx="1015353" cy="1897744"/>
          </a:xfrm>
          <a:prstGeom prst="rect">
            <a:avLst/>
          </a:prstGeom>
          <a:ln>
            <a:noFill/>
          </a:ln>
          <a:effectLst>
            <a:softEdge rad="112500"/>
          </a:effectLst>
        </p:spPr>
      </p:pic>
      <p:pic>
        <p:nvPicPr>
          <p:cNvPr id="33" name="Picture 4" descr="http://data.GreatBuildings.com/gbc/images/cid_aj1762_b.jpg"/>
          <p:cNvPicPr>
            <a:picLocks noChangeAspect="1" noChangeArrowheads="1"/>
          </p:cNvPicPr>
          <p:nvPr/>
        </p:nvPicPr>
        <p:blipFill>
          <a:blip r:embed="rId5"/>
          <a:srcRect l="22700" t="25000" r="20551" b="16667"/>
          <a:stretch>
            <a:fillRect/>
          </a:stretch>
        </p:blipFill>
        <p:spPr bwMode="auto">
          <a:xfrm>
            <a:off x="19158857" y="4206240"/>
            <a:ext cx="1719943" cy="1203960"/>
          </a:xfrm>
          <a:prstGeom prst="rect">
            <a:avLst/>
          </a:prstGeom>
          <a:ln>
            <a:noFill/>
          </a:ln>
          <a:effectLst>
            <a:softEdge rad="112500"/>
          </a:effectLst>
        </p:spPr>
      </p:pic>
      <p:grpSp>
        <p:nvGrpSpPr>
          <p:cNvPr id="37" name="Group 36"/>
          <p:cNvGrpSpPr/>
          <p:nvPr/>
        </p:nvGrpSpPr>
        <p:grpSpPr>
          <a:xfrm>
            <a:off x="20977644" y="3810000"/>
            <a:ext cx="1619250" cy="2540000"/>
            <a:chOff x="18878550" y="3251200"/>
            <a:chExt cx="1619250" cy="2540000"/>
          </a:xfrm>
        </p:grpSpPr>
        <p:pic>
          <p:nvPicPr>
            <p:cNvPr id="31" name="Picture 30" descr="Atrium.JPG"/>
            <p:cNvPicPr>
              <a:picLocks noChangeAspect="1"/>
            </p:cNvPicPr>
            <p:nvPr/>
          </p:nvPicPr>
          <p:blipFill>
            <a:blip r:embed="rId6" cstate="print"/>
            <a:stretch>
              <a:fillRect/>
            </a:stretch>
          </p:blipFill>
          <p:spPr>
            <a:xfrm rot="16200000">
              <a:off x="18608675" y="3521075"/>
              <a:ext cx="2159000" cy="1619250"/>
            </a:xfrm>
            <a:prstGeom prst="rect">
              <a:avLst/>
            </a:prstGeom>
            <a:ln>
              <a:noFill/>
            </a:ln>
            <a:effectLst>
              <a:softEdge rad="112500"/>
            </a:effectLst>
          </p:spPr>
        </p:pic>
        <p:sp>
          <p:nvSpPr>
            <p:cNvPr id="36" name="Content Placeholder 4"/>
            <p:cNvSpPr txBox="1">
              <a:spLocks/>
            </p:cNvSpPr>
            <p:nvPr/>
          </p:nvSpPr>
          <p:spPr>
            <a:xfrm>
              <a:off x="19254159" y="5410200"/>
              <a:ext cx="914400" cy="381000"/>
            </a:xfrm>
            <a:prstGeom prst="rect">
              <a:avLst/>
            </a:prstGeom>
          </p:spPr>
          <p:txBody>
            <a:bodyPr rtlCol="0">
              <a:normAutofit lnSpcReduction="10000"/>
            </a:bodyPr>
            <a:lstStyle/>
            <a:p>
              <a:pPr algn="ctr">
                <a:lnSpc>
                  <a:spcPct val="140000"/>
                </a:lnSpc>
              </a:pPr>
              <a:r>
                <a:rPr lang="en-US" sz="1400" dirty="0" smtClean="0">
                  <a:latin typeface="Georgia" pitchFamily="18" charset="0"/>
                </a:rPr>
                <a:t>Atrium</a:t>
              </a:r>
            </a:p>
          </p:txBody>
        </p:sp>
      </p:grpSp>
    </p:spTree>
  </p:cSld>
  <p:clrMapOvr>
    <a:masterClrMapping/>
  </p:clrMapOvr>
  <p:transition advTm="12625">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4"/>
          <p:cNvPicPr>
            <a:picLocks noChangeArrowheads="1"/>
          </p:cNvPicPr>
          <p:nvPr/>
        </p:nvPicPr>
        <p:blipFill>
          <a:blip r:embed="rId2">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13" name="Picture 4"/>
          <p:cNvPicPr>
            <a:picLocks noChangeArrowheads="1"/>
          </p:cNvPicPr>
          <p:nvPr/>
        </p:nvPicPr>
        <p:blipFill>
          <a:blip r:embed="rId2">
            <a:lum bright="15000" contrast="-5000"/>
          </a:blip>
          <a:srcRect t="77496" b="17503"/>
          <a:stretch>
            <a:fillRect/>
          </a:stretch>
        </p:blipFill>
        <p:spPr bwMode="auto">
          <a:xfrm>
            <a:off x="18288000" y="1143000"/>
            <a:ext cx="9144000" cy="457200"/>
          </a:xfrm>
          <a:prstGeom prst="rect">
            <a:avLst/>
          </a:prstGeom>
          <a:noFill/>
          <a:ln w="9525">
            <a:noFill/>
            <a:miter lim="800000"/>
            <a:headEnd/>
            <a:tailEnd/>
          </a:ln>
        </p:spPr>
      </p:pic>
      <p:pic>
        <p:nvPicPr>
          <p:cNvPr id="15" name="Picture 14" descr="1199F Corner View.jpeg"/>
          <p:cNvPicPr>
            <a:picLocks noChangeAspect="1"/>
          </p:cNvPicPr>
          <p:nvPr/>
        </p:nvPicPr>
        <p:blipFill>
          <a:blip r:embed="rId2"/>
          <a:srcRect l="-2708" t="6513" r="7912" b="-1568"/>
          <a:stretch>
            <a:fillRect/>
          </a:stretch>
        </p:blipFill>
        <p:spPr>
          <a:xfrm>
            <a:off x="8915400" y="1585680"/>
            <a:ext cx="5334000" cy="5348520"/>
          </a:xfrm>
          <a:prstGeom prst="rect">
            <a:avLst/>
          </a:prstGeom>
          <a:ln>
            <a:noFill/>
          </a:ln>
          <a:effectLst>
            <a:softEdge rad="63500"/>
          </a:effectLst>
        </p:spPr>
      </p:pic>
      <p:sp>
        <p:nvSpPr>
          <p:cNvPr id="19" name="Rectangle 18"/>
          <p:cNvSpPr/>
          <p:nvPr/>
        </p:nvSpPr>
        <p:spPr>
          <a:xfrm>
            <a:off x="14401800" y="1776663"/>
            <a:ext cx="2868093" cy="400110"/>
          </a:xfrm>
          <a:prstGeom prst="rect">
            <a:avLst/>
          </a:prstGeom>
        </p:spPr>
        <p:txBody>
          <a:bodyPr wrap="none">
            <a:spAutoFit/>
          </a:bodyPr>
          <a:lstStyle/>
          <a:p>
            <a:r>
              <a:rPr kumimoji="1" lang="en-US" sz="2000" b="1" kern="0" dirty="0" smtClean="0">
                <a:solidFill>
                  <a:prstClr val="black"/>
                </a:solidFill>
                <a:latin typeface="Georgia" pitchFamily="18" charset="0"/>
              </a:rPr>
              <a:t>Project Architecture</a:t>
            </a:r>
            <a:endParaRPr lang="en-US" b="1" dirty="0"/>
          </a:p>
        </p:txBody>
      </p:sp>
      <p:sp>
        <p:nvSpPr>
          <p:cNvPr id="22" name="Title 12"/>
          <p:cNvSpPr txBox="1">
            <a:spLocks/>
          </p:cNvSpPr>
          <p:nvPr/>
        </p:nvSpPr>
        <p:spPr>
          <a:xfrm>
            <a:off x="18288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spcBef>
                <a:spcPts val="0"/>
              </a:spcBef>
              <a:spcAft>
                <a:spcPts val="0"/>
              </a:spcAft>
              <a:defRPr/>
            </a:pPr>
            <a:r>
              <a:rPr lang="en-US" sz="3100" i="1" dirty="0" smtClean="0">
                <a:solidFill>
                  <a:schemeClr val="bg2">
                    <a:lumMod val="60000"/>
                    <a:lumOff val="40000"/>
                  </a:schemeClr>
                </a:solidFill>
                <a:ea typeface="+mj-ea"/>
                <a:cs typeface="+mj-cs"/>
              </a:rPr>
              <a:t>     “Enabling Synergy Among Renovation Teams”</a:t>
            </a:r>
            <a:endParaRPr lang="en-US" sz="3100" dirty="0" smtClean="0">
              <a:ea typeface="+mj-ea"/>
              <a:cs typeface="+mj-cs"/>
            </a:endParaRPr>
          </a:p>
        </p:txBody>
      </p:sp>
      <p:sp>
        <p:nvSpPr>
          <p:cNvPr id="18" name="Content Placeholder 4"/>
          <p:cNvSpPr txBox="1">
            <a:spLocks/>
          </p:cNvSpPr>
          <p:nvPr/>
        </p:nvSpPr>
        <p:spPr>
          <a:xfrm>
            <a:off x="14630400" y="2228850"/>
            <a:ext cx="3810000" cy="3886200"/>
          </a:xfrm>
          <a:prstGeom prst="rect">
            <a:avLst/>
          </a:prstGeom>
        </p:spPr>
        <p:txBody>
          <a:bodyPr rtlCol="0">
            <a:normAutofit/>
          </a:bodyPr>
          <a:lstStyle/>
          <a:p>
            <a:pPr marL="342900" lvl="0" indent="-342900" fontAlgn="auto">
              <a:spcBef>
                <a:spcPct val="20000"/>
              </a:spcBef>
              <a:spcAft>
                <a:spcPts val="0"/>
              </a:spcAft>
              <a:buClr>
                <a:schemeClr val="tx1"/>
              </a:buClr>
              <a:defRPr/>
            </a:pPr>
            <a:r>
              <a:rPr kumimoji="1" lang="en-US" sz="2000" kern="0" dirty="0" smtClean="0">
                <a:latin typeface="Georgia" pitchFamily="18" charset="0"/>
              </a:rPr>
              <a:t>New Construction</a:t>
            </a:r>
            <a:endParaRPr kumimoji="1" lang="en-US" sz="2000" b="0" i="0" u="none" strike="noStrike" kern="0" cap="none" spc="0" normalizeH="0" baseline="0" noProof="0" dirty="0" smtClean="0">
              <a:ln>
                <a:noFill/>
              </a:ln>
              <a:effectLst/>
              <a:uLnTx/>
              <a:uFillTx/>
              <a:latin typeface="Georgia" pitchFamily="18" charset="0"/>
            </a:endParaRPr>
          </a:p>
          <a:p>
            <a:pPr lvl="1" indent="-285750" fontAlgn="auto">
              <a:spcBef>
                <a:spcPct val="20000"/>
              </a:spcBef>
              <a:spcAft>
                <a:spcPts val="0"/>
              </a:spcAft>
              <a:buClr>
                <a:schemeClr val="tx2">
                  <a:shade val="75000"/>
                </a:schemeClr>
              </a:buClr>
              <a:buSzPct val="85000"/>
              <a:buFont typeface="Arial" pitchFamily="34" charset="0"/>
              <a:buChar char="•"/>
              <a:defRPr/>
            </a:pPr>
            <a:r>
              <a:rPr kumimoji="1" lang="en-US" sz="2000" kern="0" dirty="0" smtClean="0">
                <a:latin typeface="Georgia" pitchFamily="18" charset="0"/>
              </a:rPr>
              <a:t>Office Tower</a:t>
            </a:r>
          </a:p>
          <a:p>
            <a:pPr marL="285750" lvl="1" indent="-285750" fontAlgn="auto">
              <a:spcBef>
                <a:spcPct val="20000"/>
              </a:spcBef>
              <a:spcAft>
                <a:spcPts val="0"/>
              </a:spcAft>
              <a:buClr>
                <a:schemeClr val="tx2">
                  <a:shade val="75000"/>
                </a:schemeClr>
              </a:buClr>
              <a:buSzPct val="85000"/>
              <a:defRPr/>
            </a:pPr>
            <a:endParaRPr kumimoji="1" lang="en-US" sz="2000" kern="0" dirty="0" smtClean="0">
              <a:latin typeface="Georgia" pitchFamily="18" charset="0"/>
            </a:endParaRPr>
          </a:p>
          <a:p>
            <a:pPr marL="285750" lvl="1" indent="-285750" fontAlgn="auto">
              <a:spcBef>
                <a:spcPct val="20000"/>
              </a:spcBef>
              <a:spcAft>
                <a:spcPts val="0"/>
              </a:spcAft>
              <a:buClr>
                <a:schemeClr val="tx2">
                  <a:shade val="75000"/>
                </a:schemeClr>
              </a:buClr>
              <a:buSzPct val="85000"/>
              <a:defRPr/>
            </a:pPr>
            <a:r>
              <a:rPr kumimoji="1" lang="en-US" sz="2000" kern="0" dirty="0" smtClean="0">
                <a:latin typeface="Georgia" pitchFamily="18" charset="0"/>
              </a:rPr>
              <a:t>Historic Renovations</a:t>
            </a:r>
          </a:p>
          <a:p>
            <a:pPr lvl="1" indent="-285750" fontAlgn="auto">
              <a:spcBef>
                <a:spcPct val="20000"/>
              </a:spcBef>
              <a:spcAft>
                <a:spcPts val="0"/>
              </a:spcAft>
              <a:buClr>
                <a:schemeClr val="tx2">
                  <a:shade val="75000"/>
                </a:schemeClr>
              </a:buClr>
              <a:buSzPct val="85000"/>
              <a:buFont typeface="Arial" pitchFamily="34" charset="0"/>
              <a:buChar char="•"/>
              <a:defRPr/>
            </a:pPr>
            <a:r>
              <a:rPr kumimoji="1" lang="en-US" sz="2000" kern="0" dirty="0" smtClean="0">
                <a:latin typeface="Georgia" pitchFamily="18" charset="0"/>
              </a:rPr>
              <a:t>Barry Whitmore </a:t>
            </a:r>
          </a:p>
          <a:p>
            <a:pPr lvl="1" indent="-285750" fontAlgn="auto">
              <a:spcBef>
                <a:spcPct val="20000"/>
              </a:spcBef>
              <a:spcAft>
                <a:spcPts val="0"/>
              </a:spcAft>
              <a:buClr>
                <a:schemeClr val="tx2">
                  <a:shade val="75000"/>
                </a:schemeClr>
              </a:buClr>
              <a:buSzPct val="85000"/>
              <a:buFont typeface="Arial" pitchFamily="34" charset="0"/>
              <a:buChar char="•"/>
              <a:defRPr/>
            </a:pPr>
            <a:r>
              <a:rPr kumimoji="1" lang="en-US" sz="2000" kern="0" dirty="0" smtClean="0">
                <a:latin typeface="Georgia" pitchFamily="18" charset="0"/>
              </a:rPr>
              <a:t>Corcoran</a:t>
            </a:r>
          </a:p>
          <a:p>
            <a:pPr lvl="1" indent="-285750" fontAlgn="auto">
              <a:spcBef>
                <a:spcPct val="20000"/>
              </a:spcBef>
              <a:spcAft>
                <a:spcPts val="0"/>
              </a:spcAft>
              <a:buClr>
                <a:schemeClr val="tx2">
                  <a:shade val="75000"/>
                </a:schemeClr>
              </a:buClr>
              <a:buSzPct val="85000"/>
              <a:buFont typeface="Arial" pitchFamily="34" charset="0"/>
              <a:buChar char="•"/>
              <a:defRPr/>
            </a:pPr>
            <a:r>
              <a:rPr kumimoji="1" lang="en-US" sz="2000" kern="0" dirty="0" smtClean="0">
                <a:latin typeface="Georgia" pitchFamily="18" charset="0"/>
              </a:rPr>
              <a:t>Nordlinger</a:t>
            </a:r>
          </a:p>
          <a:p>
            <a:pPr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Arial" pitchFamily="34" charset="0"/>
              <a:buChar char="•"/>
              <a:tabLst/>
              <a:defRPr/>
            </a:pPr>
            <a:endParaRPr lang="en-US" sz="2000" dirty="0" smtClean="0">
              <a:latin typeface="Georgia" pitchFamily="18" charset="0"/>
            </a:endParaRPr>
          </a:p>
        </p:txBody>
      </p:sp>
      <p:sp>
        <p:nvSpPr>
          <p:cNvPr id="16" name="Rectangle 15"/>
          <p:cNvSpPr/>
          <p:nvPr/>
        </p:nvSpPr>
        <p:spPr>
          <a:xfrm>
            <a:off x="18592800" y="1790700"/>
            <a:ext cx="2988319" cy="400110"/>
          </a:xfrm>
          <a:prstGeom prst="rect">
            <a:avLst/>
          </a:prstGeom>
        </p:spPr>
        <p:txBody>
          <a:bodyPr wrap="none">
            <a:spAutoFit/>
          </a:bodyPr>
          <a:lstStyle/>
          <a:p>
            <a:pPr marL="0" lvl="1"/>
            <a:r>
              <a:rPr lang="en-US" sz="2000" b="1" dirty="0" smtClean="0">
                <a:latin typeface="Georgia" pitchFamily="18" charset="0"/>
              </a:rPr>
              <a:t>Historic Renovations</a:t>
            </a:r>
            <a:endParaRPr lang="en-US" b="1" dirty="0"/>
          </a:p>
        </p:txBody>
      </p:sp>
      <p:sp>
        <p:nvSpPr>
          <p:cNvPr id="17" name="Content Placeholder 4"/>
          <p:cNvSpPr txBox="1">
            <a:spLocks/>
          </p:cNvSpPr>
          <p:nvPr/>
        </p:nvSpPr>
        <p:spPr>
          <a:xfrm>
            <a:off x="18745200" y="2242887"/>
            <a:ext cx="3810000" cy="2557713"/>
          </a:xfrm>
          <a:prstGeom prst="rect">
            <a:avLst/>
          </a:prstGeom>
        </p:spPr>
        <p:txBody>
          <a:bodyPr rtlCol="0">
            <a:normAutofit/>
          </a:bodyPr>
          <a:lstStyle/>
          <a:p>
            <a:pPr marL="514350" lvl="2" indent="-285750" fontAlgn="auto">
              <a:spcBef>
                <a:spcPct val="20000"/>
              </a:spcBef>
              <a:spcAft>
                <a:spcPts val="0"/>
              </a:spcAft>
              <a:buClr>
                <a:schemeClr val="tx2">
                  <a:shade val="75000"/>
                </a:schemeClr>
              </a:buClr>
              <a:buSzPct val="85000"/>
              <a:buFont typeface="Arial" pitchFamily="34" charset="0"/>
              <a:buChar char="•"/>
              <a:defRPr/>
            </a:pPr>
            <a:r>
              <a:rPr lang="en-US" sz="2000" dirty="0" smtClean="0">
                <a:latin typeface="Georgia" pitchFamily="18" charset="0"/>
              </a:rPr>
              <a:t>Re-appoint brick façade</a:t>
            </a:r>
          </a:p>
          <a:p>
            <a:pPr marL="514350" lvl="2" indent="-285750" fontAlgn="auto">
              <a:spcBef>
                <a:spcPct val="20000"/>
              </a:spcBef>
              <a:spcAft>
                <a:spcPts val="0"/>
              </a:spcAft>
              <a:buClr>
                <a:schemeClr val="tx2">
                  <a:shade val="75000"/>
                </a:schemeClr>
              </a:buClr>
              <a:buSzPct val="85000"/>
              <a:buFont typeface="Arial" pitchFamily="34" charset="0"/>
              <a:buChar char="•"/>
              <a:defRPr/>
            </a:pPr>
            <a:r>
              <a:rPr lang="en-US" sz="2000" dirty="0" smtClean="0">
                <a:latin typeface="Georgia" pitchFamily="18" charset="0"/>
              </a:rPr>
              <a:t>Restored Granite stonework</a:t>
            </a:r>
          </a:p>
          <a:p>
            <a:pPr marL="514350" lvl="2" indent="-285750" fontAlgn="auto">
              <a:spcBef>
                <a:spcPct val="20000"/>
              </a:spcBef>
              <a:spcAft>
                <a:spcPts val="0"/>
              </a:spcAft>
              <a:buClr>
                <a:schemeClr val="tx2">
                  <a:shade val="75000"/>
                </a:schemeClr>
              </a:buClr>
              <a:buSzPct val="85000"/>
              <a:buFont typeface="Arial" pitchFamily="34" charset="0"/>
              <a:buChar char="•"/>
              <a:defRPr/>
            </a:pPr>
            <a:r>
              <a:rPr lang="en-US" sz="2000" dirty="0" smtClean="0">
                <a:latin typeface="Georgia" pitchFamily="18" charset="0"/>
              </a:rPr>
              <a:t>Replace ornamental metal décor  at storefront</a:t>
            </a:r>
          </a:p>
          <a:p>
            <a:pPr marL="514350" lvl="2" indent="-285750" fontAlgn="auto">
              <a:spcBef>
                <a:spcPct val="20000"/>
              </a:spcBef>
              <a:spcAft>
                <a:spcPts val="0"/>
              </a:spcAft>
              <a:buClr>
                <a:schemeClr val="tx2">
                  <a:shade val="75000"/>
                </a:schemeClr>
              </a:buClr>
              <a:buSzPct val="85000"/>
              <a:buFont typeface="Arial" pitchFamily="34" charset="0"/>
              <a:buChar char="•"/>
              <a:defRPr/>
            </a:pPr>
            <a:r>
              <a:rPr lang="en-US" sz="2000" dirty="0" smtClean="0">
                <a:latin typeface="Georgia" pitchFamily="18" charset="0"/>
              </a:rPr>
              <a:t>Recreate facade of 1892 </a:t>
            </a:r>
          </a:p>
        </p:txBody>
      </p:sp>
      <p:pic>
        <p:nvPicPr>
          <p:cNvPr id="20" name="Picture 4"/>
          <p:cNvPicPr>
            <a:picLocks noChangeAspect="1" noChangeArrowheads="1"/>
          </p:cNvPicPr>
          <p:nvPr/>
        </p:nvPicPr>
        <p:blipFill>
          <a:blip r:embed="rId3" cstate="print"/>
          <a:srcRect l="6817" r="15926" b="12414"/>
          <a:stretch>
            <a:fillRect/>
          </a:stretch>
        </p:blipFill>
        <p:spPr bwMode="auto">
          <a:xfrm>
            <a:off x="19247392" y="4267200"/>
            <a:ext cx="2570515" cy="2133600"/>
          </a:xfrm>
          <a:prstGeom prst="rect">
            <a:avLst/>
          </a:prstGeom>
          <a:ln>
            <a:noFill/>
          </a:ln>
          <a:effectLst>
            <a:softEdge rad="112500"/>
          </a:effectLst>
        </p:spPr>
      </p:pic>
      <p:pic>
        <p:nvPicPr>
          <p:cNvPr id="21" name="Picture 20" descr="eastern store fronts.JPG"/>
          <p:cNvPicPr>
            <a:picLocks noChangeAspect="1"/>
          </p:cNvPicPr>
          <p:nvPr/>
        </p:nvPicPr>
        <p:blipFill>
          <a:blip r:embed="rId4" cstate="print"/>
          <a:srcRect b="22222"/>
          <a:stretch>
            <a:fillRect/>
          </a:stretch>
        </p:blipFill>
        <p:spPr>
          <a:xfrm rot="5400000">
            <a:off x="24024771" y="2721428"/>
            <a:ext cx="3918857" cy="2286000"/>
          </a:xfrm>
          <a:prstGeom prst="rect">
            <a:avLst/>
          </a:prstGeom>
          <a:ln>
            <a:noFill/>
          </a:ln>
          <a:effectLst>
            <a:softEdge rad="112500"/>
          </a:effectLst>
        </p:spPr>
      </p:pic>
      <p:pic>
        <p:nvPicPr>
          <p:cNvPr id="23" name="Picture 22" descr="nordlinger facade 3.JPG"/>
          <p:cNvPicPr>
            <a:picLocks noChangeAspect="1"/>
          </p:cNvPicPr>
          <p:nvPr/>
        </p:nvPicPr>
        <p:blipFill>
          <a:blip r:embed="rId5" cstate="print"/>
          <a:stretch>
            <a:fillRect/>
          </a:stretch>
        </p:blipFill>
        <p:spPr>
          <a:xfrm rot="5400000">
            <a:off x="22690347" y="2133600"/>
            <a:ext cx="2438400" cy="1828800"/>
          </a:xfrm>
          <a:prstGeom prst="rect">
            <a:avLst/>
          </a:prstGeom>
          <a:ln>
            <a:noFill/>
          </a:ln>
          <a:effectLst>
            <a:softEdge rad="112500"/>
          </a:effectLst>
        </p:spPr>
      </p:pic>
      <p:pic>
        <p:nvPicPr>
          <p:cNvPr id="24" name="Picture 23" descr="Nordlinger street entrance.JPG"/>
          <p:cNvPicPr>
            <a:picLocks noChangeAspect="1"/>
          </p:cNvPicPr>
          <p:nvPr/>
        </p:nvPicPr>
        <p:blipFill>
          <a:blip r:embed="rId6" cstate="print"/>
          <a:stretch>
            <a:fillRect/>
          </a:stretch>
        </p:blipFill>
        <p:spPr>
          <a:xfrm>
            <a:off x="21869400" y="4267200"/>
            <a:ext cx="2921000" cy="2190750"/>
          </a:xfrm>
          <a:prstGeom prst="rect">
            <a:avLst/>
          </a:prstGeom>
          <a:ln>
            <a:noFill/>
          </a:ln>
          <a:effectLst>
            <a:softEdge rad="112500"/>
          </a:effectLst>
        </p:spPr>
      </p:pic>
      <p:sp>
        <p:nvSpPr>
          <p:cNvPr id="27" name="Content Placeholder 4"/>
          <p:cNvSpPr txBox="1">
            <a:spLocks/>
          </p:cNvSpPr>
          <p:nvPr/>
        </p:nvSpPr>
        <p:spPr>
          <a:xfrm>
            <a:off x="16950906" y="4876800"/>
            <a:ext cx="1447800" cy="685801"/>
          </a:xfrm>
          <a:prstGeom prst="rect">
            <a:avLst/>
          </a:prstGeom>
        </p:spPr>
        <p:txBody>
          <a:bodyPr rtlCol="0">
            <a:normAutofit/>
          </a:bodyPr>
          <a:lstStyle/>
          <a:p>
            <a:pPr algn="ctr">
              <a:lnSpc>
                <a:spcPct val="140000"/>
              </a:lnSpc>
            </a:pPr>
            <a:r>
              <a:rPr lang="en-US" sz="1600" dirty="0" smtClean="0">
                <a:latin typeface="Georgia" pitchFamily="18" charset="0"/>
              </a:rPr>
              <a:t>1892 - 2009</a:t>
            </a:r>
          </a:p>
        </p:txBody>
      </p:sp>
      <p:pic>
        <p:nvPicPr>
          <p:cNvPr id="28" name="Picture 2" descr="http://www.washingtoncitypaper.com/cd_img/0515wedgie3.jpg"/>
          <p:cNvPicPr>
            <a:picLocks noChangeAspect="1" noChangeArrowheads="1"/>
          </p:cNvPicPr>
          <p:nvPr/>
        </p:nvPicPr>
        <p:blipFill>
          <a:blip r:embed="rId7" cstate="print"/>
          <a:srcRect l="20513" t="41421" r="37210" b="31522"/>
          <a:stretch>
            <a:fillRect/>
          </a:stretch>
        </p:blipFill>
        <p:spPr bwMode="auto">
          <a:xfrm rot="5400000">
            <a:off x="16680078" y="3683952"/>
            <a:ext cx="1920876" cy="922020"/>
          </a:xfrm>
          <a:prstGeom prst="rect">
            <a:avLst/>
          </a:prstGeom>
          <a:ln>
            <a:noFill/>
          </a:ln>
          <a:effectLst>
            <a:softEdge rad="112500"/>
          </a:effectLst>
        </p:spPr>
      </p:pic>
    </p:spTree>
  </p:cSld>
  <p:clrMapOvr>
    <a:masterClrMapping/>
  </p:clrMapOvr>
  <p:transition advTm="12625">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p:cNvSpPr txBox="1">
            <a:spLocks/>
          </p:cNvSpPr>
          <p:nvPr/>
        </p:nvSpPr>
        <p:spPr>
          <a:xfrm>
            <a:off x="9144000" y="0"/>
            <a:ext cx="9144000" cy="1143000"/>
          </a:xfrm>
          <a:prstGeom prst="rect">
            <a:avLst/>
          </a:prstGeom>
          <a:solidFill>
            <a:schemeClr val="tx1"/>
          </a:solidFill>
        </p:spPr>
        <p:txBody>
          <a:bodyPr anchor="ctr">
            <a:normAutofit/>
          </a:bodyPr>
          <a:lstStyle>
            <a:lvl1pPr algn="l">
              <a:defRPr sz="3200">
                <a:solidFill>
                  <a:schemeClr val="bg1"/>
                </a:solidFill>
                <a:latin typeface="Georgia" pitchFamily="18" charset="0"/>
              </a:defRPr>
            </a:lvl1pPr>
          </a:lstStyle>
          <a:p>
            <a:pPr fontAlgn="auto">
              <a:lnSpc>
                <a:spcPct val="134000"/>
              </a:lnSpc>
              <a:spcBef>
                <a:spcPts val="0"/>
              </a:spcBef>
              <a:spcAft>
                <a:spcPts val="0"/>
              </a:spcAft>
              <a:defRPr/>
            </a:pPr>
            <a:r>
              <a:rPr lang="en-US" sz="3400" i="1" dirty="0" smtClean="0">
                <a:solidFill>
                  <a:schemeClr val="bg2">
                    <a:lumMod val="60000"/>
                    <a:lumOff val="40000"/>
                  </a:schemeClr>
                </a:solidFill>
                <a:ea typeface="+mj-ea"/>
                <a:cs typeface="+mj-cs"/>
              </a:rPr>
              <a:t>     SQUARE 320 Project</a:t>
            </a:r>
            <a:endParaRPr lang="en-US" sz="3400" dirty="0" smtClean="0">
              <a:ea typeface="+mj-ea"/>
              <a:cs typeface="+mj-cs"/>
            </a:endParaRPr>
          </a:p>
        </p:txBody>
      </p:sp>
      <p:sp>
        <p:nvSpPr>
          <p:cNvPr id="12" name="Rectangle 1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4"/>
          <p:cNvPicPr>
            <a:picLocks noChangeArrowheads="1"/>
          </p:cNvPicPr>
          <p:nvPr/>
        </p:nvPicPr>
        <p:blipFill>
          <a:blip r:embed="rId2">
            <a:lum bright="15000" contrast="-5000"/>
          </a:blip>
          <a:srcRect t="77496" b="17503"/>
          <a:stretch>
            <a:fillRect/>
          </a:stretch>
        </p:blipFill>
        <p:spPr bwMode="auto">
          <a:xfrm>
            <a:off x="9144000" y="1143000"/>
            <a:ext cx="9144000" cy="457200"/>
          </a:xfrm>
          <a:prstGeom prst="rect">
            <a:avLst/>
          </a:prstGeom>
          <a:noFill/>
          <a:ln w="9525">
            <a:noFill/>
            <a:miter lim="800000"/>
            <a:headEnd/>
            <a:tailEnd/>
          </a:ln>
        </p:spPr>
      </p:pic>
      <p:sp>
        <p:nvSpPr>
          <p:cNvPr id="10" name="Title 12"/>
          <p:cNvSpPr txBox="1">
            <a:spLocks/>
          </p:cNvSpPr>
          <p:nvPr/>
        </p:nvSpPr>
        <p:spPr>
          <a:xfrm>
            <a:off x="18288000" y="0"/>
            <a:ext cx="9144000" cy="1143000"/>
          </a:xfrm>
          <a:prstGeom prst="rect">
            <a:avLst/>
          </a:prstGeom>
          <a:solidFill>
            <a:schemeClr val="tx1"/>
          </a:solidFill>
        </p:spPr>
        <p:txBody>
          <a:bodyPr anchor="ctr">
            <a:normAutofit lnSpcReduction="10000"/>
          </a:bodyPr>
          <a:lstStyle>
            <a:lvl1pPr algn="l">
              <a:defRPr sz="3200">
                <a:solidFill>
                  <a:schemeClr val="bg1"/>
                </a:solidFill>
                <a:latin typeface="Georgia" pitchFamily="18" charset="0"/>
              </a:defRPr>
            </a:lvl1pPr>
          </a:lstStyle>
          <a:p>
            <a:pPr fontAlgn="auto">
              <a:spcBef>
                <a:spcPts val="0"/>
              </a:spcBef>
              <a:spcAft>
                <a:spcPts val="0"/>
              </a:spcAft>
              <a:defRPr/>
            </a:pPr>
            <a:r>
              <a:rPr lang="en-US" sz="20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r>
              <a:rPr lang="en-US" sz="3700" dirty="0" smtClean="0">
                <a:solidFill>
                  <a:schemeClr val="bg2">
                    <a:lumMod val="60000"/>
                    <a:lumOff val="40000"/>
                  </a:schemeClr>
                </a:solidFill>
                <a:ea typeface="+mj-ea"/>
                <a:cs typeface="+mj-cs"/>
              </a:rPr>
              <a:t>     </a:t>
            </a:r>
          </a:p>
          <a:p>
            <a:pPr fontAlgn="auto">
              <a:lnSpc>
                <a:spcPct val="134000"/>
              </a:lnSpc>
              <a:spcBef>
                <a:spcPts val="0"/>
              </a:spcBef>
              <a:spcAft>
                <a:spcPts val="0"/>
              </a:spcAft>
              <a:defRPr/>
            </a:pPr>
            <a:endParaRPr lang="en-US" sz="3400" dirty="0" smtClean="0">
              <a:ea typeface="+mj-ea"/>
              <a:cs typeface="+mj-cs"/>
            </a:endParaRPr>
          </a:p>
        </p:txBody>
      </p:sp>
      <p:pic>
        <p:nvPicPr>
          <p:cNvPr id="15" name="Picture 14" descr="1199F Corner View.jpeg"/>
          <p:cNvPicPr>
            <a:picLocks noChangeAspect="1"/>
          </p:cNvPicPr>
          <p:nvPr/>
        </p:nvPicPr>
        <p:blipFill>
          <a:blip r:embed="rId2"/>
          <a:srcRect l="-2708" t="6513" r="7912" b="-1568"/>
          <a:stretch>
            <a:fillRect/>
          </a:stretch>
        </p:blipFill>
        <p:spPr>
          <a:xfrm>
            <a:off x="8915400" y="1585680"/>
            <a:ext cx="5334000" cy="5348520"/>
          </a:xfrm>
          <a:prstGeom prst="rect">
            <a:avLst/>
          </a:prstGeom>
          <a:ln>
            <a:noFill/>
          </a:ln>
          <a:effectLst>
            <a:softEdge rad="63500"/>
          </a:effectLst>
        </p:spPr>
      </p:pic>
      <p:sp>
        <p:nvSpPr>
          <p:cNvPr id="19" name="Rectangle 18"/>
          <p:cNvSpPr/>
          <p:nvPr/>
        </p:nvSpPr>
        <p:spPr>
          <a:xfrm>
            <a:off x="14401800" y="1776663"/>
            <a:ext cx="3461204" cy="400110"/>
          </a:xfrm>
          <a:prstGeom prst="rect">
            <a:avLst/>
          </a:prstGeom>
        </p:spPr>
        <p:txBody>
          <a:bodyPr wrap="none">
            <a:spAutoFit/>
          </a:bodyPr>
          <a:lstStyle/>
          <a:p>
            <a:r>
              <a:rPr kumimoji="1" lang="en-US" sz="2000" b="1" kern="0" dirty="0" smtClean="0">
                <a:solidFill>
                  <a:prstClr val="black"/>
                </a:solidFill>
                <a:latin typeface="Georgia" pitchFamily="18" charset="0"/>
              </a:rPr>
              <a:t>Scope: Renovation Work</a:t>
            </a:r>
            <a:endParaRPr lang="en-US" b="1" dirty="0"/>
          </a:p>
        </p:txBody>
      </p:sp>
      <p:sp>
        <p:nvSpPr>
          <p:cNvPr id="18" name="Content Placeholder 4"/>
          <p:cNvSpPr txBox="1">
            <a:spLocks/>
          </p:cNvSpPr>
          <p:nvPr/>
        </p:nvSpPr>
        <p:spPr>
          <a:xfrm>
            <a:off x="14630400" y="2228850"/>
            <a:ext cx="3352800" cy="3886200"/>
          </a:xfrm>
          <a:prstGeom prst="rect">
            <a:avLst/>
          </a:prstGeom>
        </p:spPr>
        <p:txBody>
          <a:bodyPr rtlCol="0">
            <a:normAutofit/>
          </a:bodyPr>
          <a:lstStyle/>
          <a:p>
            <a:pPr marL="285750" marR="0" lvl="1" indent="-285750" defTabSz="914400" rtl="0" eaLnBrk="1" fontAlgn="auto" latinLnBrk="0" hangingPunct="1">
              <a:lnSpc>
                <a:spcPct val="100000"/>
              </a:lnSpc>
              <a:spcBef>
                <a:spcPct val="20000"/>
              </a:spcBef>
              <a:spcAft>
                <a:spcPts val="0"/>
              </a:spcAft>
              <a:buClr>
                <a:schemeClr val="tx2">
                  <a:shade val="75000"/>
                </a:schemeClr>
              </a:buClr>
              <a:buSzPct val="85000"/>
              <a:tabLst/>
              <a:defRPr/>
            </a:pPr>
            <a:r>
              <a:rPr lang="en-US" dirty="0" smtClean="0">
                <a:latin typeface="Georgia" pitchFamily="18" charset="0"/>
              </a:rPr>
              <a:t>Historical Renovations</a:t>
            </a:r>
          </a:p>
          <a:p>
            <a:pPr marL="285750" marR="0" lvl="1" indent="-285750" defTabSz="914400" rtl="0" eaLnBrk="1" fontAlgn="auto" latinLnBrk="0" hangingPunct="1">
              <a:lnSpc>
                <a:spcPct val="100000"/>
              </a:lnSpc>
              <a:spcBef>
                <a:spcPct val="20000"/>
              </a:spcBef>
              <a:spcAft>
                <a:spcPts val="0"/>
              </a:spcAft>
              <a:buClr>
                <a:schemeClr val="tx2">
                  <a:shade val="75000"/>
                </a:schemeClr>
              </a:buClr>
              <a:buSzPct val="85000"/>
              <a:tabLst/>
              <a:defRPr/>
            </a:pPr>
            <a:r>
              <a:rPr lang="en-US" dirty="0" smtClean="0">
                <a:latin typeface="Georgia" pitchFamily="18" charset="0"/>
              </a:rPr>
              <a:t>                   =&gt;  Growing Market </a:t>
            </a:r>
          </a:p>
          <a:p>
            <a:pPr marL="285750" marR="0" lvl="1" indent="-285750" defTabSz="914400" rtl="0" eaLnBrk="1" fontAlgn="auto" latinLnBrk="0" hangingPunct="1">
              <a:lnSpc>
                <a:spcPct val="100000"/>
              </a:lnSpc>
              <a:spcBef>
                <a:spcPct val="20000"/>
              </a:spcBef>
              <a:spcAft>
                <a:spcPts val="0"/>
              </a:spcAft>
              <a:buClr>
                <a:schemeClr val="tx2">
                  <a:shade val="75000"/>
                </a:schemeClr>
              </a:buClr>
              <a:buSzPct val="85000"/>
              <a:tabLst/>
              <a:defRPr/>
            </a:pPr>
            <a:endParaRPr lang="en-US" dirty="0" smtClean="0">
              <a:latin typeface="Georgia" pitchFamily="18" charset="0"/>
            </a:endParaRPr>
          </a:p>
          <a:p>
            <a:pPr marL="285750"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mj-lt"/>
              <a:buAutoNum type="arabicPeriod"/>
              <a:tabLst/>
              <a:defRPr/>
            </a:pPr>
            <a:r>
              <a:rPr lang="en-US" dirty="0" smtClean="0">
                <a:latin typeface="Georgia" pitchFamily="18" charset="0"/>
              </a:rPr>
              <a:t>Energy cost savings in the name of sustainability</a:t>
            </a:r>
          </a:p>
          <a:p>
            <a:pPr marL="285750"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mj-lt"/>
              <a:buAutoNum type="arabicPeriod"/>
              <a:tabLst/>
              <a:defRPr/>
            </a:pPr>
            <a:endParaRPr lang="en-US" dirty="0" smtClean="0">
              <a:latin typeface="Georgia" pitchFamily="18" charset="0"/>
            </a:endParaRPr>
          </a:p>
          <a:p>
            <a:pPr marL="285750"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mj-lt"/>
              <a:buAutoNum type="arabicPeriod"/>
              <a:tabLst/>
              <a:defRPr/>
            </a:pPr>
            <a:r>
              <a:rPr lang="en-US" dirty="0" smtClean="0">
                <a:latin typeface="Georgia" pitchFamily="18" charset="0"/>
              </a:rPr>
              <a:t>Require less capital &amp; incur less risk</a:t>
            </a:r>
          </a:p>
          <a:p>
            <a:pPr marL="742950" lvl="2" indent="-285750" fontAlgn="auto">
              <a:spcBef>
                <a:spcPct val="20000"/>
              </a:spcBef>
              <a:spcAft>
                <a:spcPts val="0"/>
              </a:spcAft>
              <a:buClr>
                <a:schemeClr val="tx2">
                  <a:shade val="75000"/>
                </a:schemeClr>
              </a:buClr>
              <a:buSzPct val="85000"/>
              <a:buFont typeface="+mj-lt"/>
              <a:buAutoNum type="arabicPeriod"/>
              <a:defRPr/>
            </a:pPr>
            <a:endParaRPr lang="en-US" sz="2000" dirty="0" smtClean="0">
              <a:latin typeface="Georgia" pitchFamily="18" charset="0"/>
            </a:endParaRPr>
          </a:p>
          <a:p>
            <a:pPr marL="285750" marR="0" lvl="1" indent="-285750" defTabSz="914400" rtl="0" eaLnBrk="1" fontAlgn="auto" latinLnBrk="0" hangingPunct="1">
              <a:lnSpc>
                <a:spcPct val="100000"/>
              </a:lnSpc>
              <a:spcBef>
                <a:spcPct val="20000"/>
              </a:spcBef>
              <a:spcAft>
                <a:spcPts val="0"/>
              </a:spcAft>
              <a:buClr>
                <a:schemeClr val="tx2">
                  <a:shade val="75000"/>
                </a:schemeClr>
              </a:buClr>
              <a:buSzPct val="85000"/>
              <a:buFont typeface="+mj-lt"/>
              <a:buAutoNum type="arabicPeriod"/>
              <a:tabLst/>
              <a:defRPr/>
            </a:pPr>
            <a:endParaRPr lang="en-US" sz="2000" dirty="0" smtClean="0">
              <a:latin typeface="Georgia" pitchFamily="18" charset="0"/>
            </a:endParaRPr>
          </a:p>
          <a:p>
            <a:pPr marR="0" lvl="1" indent="-285750" defTabSz="914400" rtl="0" eaLnBrk="1" fontAlgn="auto" latinLnBrk="0" hangingPunct="1">
              <a:lnSpc>
                <a:spcPct val="100000"/>
              </a:lnSpc>
              <a:spcBef>
                <a:spcPct val="20000"/>
              </a:spcBef>
              <a:spcAft>
                <a:spcPts val="0"/>
              </a:spcAft>
              <a:buClr>
                <a:schemeClr val="tx2">
                  <a:shade val="75000"/>
                </a:schemeClr>
              </a:buClr>
              <a:buSzPct val="85000"/>
              <a:tabLst/>
              <a:defRPr/>
            </a:pPr>
            <a:endParaRPr lang="en-US" sz="2000" dirty="0" smtClean="0">
              <a:latin typeface="Georgia" pitchFamily="18" charset="0"/>
            </a:endParaRPr>
          </a:p>
          <a:p>
            <a:pPr marR="0" lvl="1" indent="-285750" defTabSz="914400" rtl="0" eaLnBrk="1" fontAlgn="auto" latinLnBrk="0" hangingPunct="1">
              <a:lnSpc>
                <a:spcPct val="100000"/>
              </a:lnSpc>
              <a:spcBef>
                <a:spcPct val="20000"/>
              </a:spcBef>
              <a:spcAft>
                <a:spcPts val="0"/>
              </a:spcAft>
              <a:buClr>
                <a:schemeClr val="tx2">
                  <a:shade val="75000"/>
                </a:schemeClr>
              </a:buClr>
              <a:buSzPct val="85000"/>
              <a:tabLst/>
              <a:defRPr/>
            </a:pPr>
            <a:endParaRPr lang="en-US" sz="2000" dirty="0" smtClean="0">
              <a:latin typeface="Georgia" pitchFamily="18" charset="0"/>
            </a:endParaRPr>
          </a:p>
        </p:txBody>
      </p:sp>
      <p:sp>
        <p:nvSpPr>
          <p:cNvPr id="23" name="Rectangle 22"/>
          <p:cNvSpPr/>
          <p:nvPr/>
        </p:nvSpPr>
        <p:spPr>
          <a:xfrm>
            <a:off x="1828800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advTm="12625">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YamatoPainting">
  <a:themeElements>
    <a:clrScheme name="Yamato Painting">
      <a:dk1>
        <a:sysClr val="windowText" lastClr="000000"/>
      </a:dk1>
      <a:lt1>
        <a:sysClr val="window" lastClr="FFFFFF"/>
      </a:lt1>
      <a:dk2>
        <a:srgbClr val="3F2D32"/>
      </a:dk2>
      <a:lt2>
        <a:srgbClr val="FEDD00"/>
      </a:lt2>
      <a:accent1>
        <a:srgbClr val="C24400"/>
      </a:accent1>
      <a:accent2>
        <a:srgbClr val="3F7228"/>
      </a:accent2>
      <a:accent3>
        <a:srgbClr val="516086"/>
      </a:accent3>
      <a:accent4>
        <a:srgbClr val="956A86"/>
      </a:accent4>
      <a:accent5>
        <a:srgbClr val="E87981"/>
      </a:accent5>
      <a:accent6>
        <a:srgbClr val="8D8628"/>
      </a:accent6>
      <a:hlink>
        <a:srgbClr val="0000FF"/>
      </a:hlink>
      <a:folHlink>
        <a:srgbClr val="800080"/>
      </a:folHlink>
    </a:clrScheme>
    <a:fontScheme name="Yamato Painting">
      <a:majorFont>
        <a:latin typeface="Calibri"/>
        <a:ea typeface=""/>
        <a:cs typeface=""/>
        <a:font script="Jpan" typeface="ＭＳ Ｐゴシック"/>
        <a:font script="Hang" typeface="맑은 고딕"/>
        <a:font script="Hans" typeface="黑体"/>
        <a:font script="Hant" typeface="微軟正黑體"/>
        <a:font script="Arab" typeface="Tahoma"/>
        <a:font script="Hebr" typeface="Tahoma"/>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a:ea typeface=""/>
        <a:cs typeface=""/>
        <a:font script="Jpan" typeface="ＭＳ Ｐゴシック"/>
        <a:font script="Hang" typeface="맑은 고딕"/>
        <a:font script="Hans" typeface="宋体"/>
        <a:font script="Hant" typeface="微軟正黑體"/>
        <a:font script="Arab" typeface="Tahoma"/>
        <a:font script="Hebr" typeface="Tahoma"/>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Yamato Painting">
      <a:fillStyleLst>
        <a:solidFill>
          <a:schemeClr val="phClr">
            <a:tint val="100000"/>
          </a:schemeClr>
        </a:solidFill>
        <a:gradFill>
          <a:gsLst>
            <a:gs pos="0">
              <a:schemeClr val="phClr">
                <a:tint val="100000"/>
              </a:schemeClr>
            </a:gs>
            <a:gs pos="100000">
              <a:schemeClr val="phClr">
                <a:tint val="100000"/>
                <a:shade val="20000"/>
              </a:schemeClr>
            </a:gs>
          </a:gsLst>
          <a:lin ang="5400000" scaled="1"/>
        </a:gradFill>
        <a:blipFill>
          <a:blip xmlns:r="http://schemas.openxmlformats.org/officeDocument/2006/relationships" r:embed="rId1">
            <a:duotone>
              <a:srgbClr val="000000"/>
              <a:schemeClr val="phClr">
                <a:tint val="100000"/>
              </a:schemeClr>
            </a:duotone>
          </a:blip>
          <a:tile tx="0" ty="0" sx="35000" sy="35000" flip="none" algn="tl"/>
        </a:blipFill>
      </a:fillStyleLst>
      <a:lnStyleLst>
        <a:ln w="9525" cap="flat" cmpd="sng" algn="ctr">
          <a:solidFill>
            <a:schemeClr val="phClr">
              <a:alpha val="60000"/>
            </a:schemeClr>
          </a:solidFill>
          <a:prstDash val="solid"/>
        </a:ln>
        <a:ln w="19525" cap="flat" cmpd="sng" algn="ctr">
          <a:solidFill>
            <a:schemeClr val="phClr">
              <a:alpha val="90000"/>
            </a:schemeClr>
          </a:solidFill>
          <a:prstDash val="solid"/>
        </a:ln>
        <a:ln w="38100" cap="flat" cmpd="sng" algn="ctr">
          <a:solidFill>
            <a:schemeClr val="phClr">
              <a:alpha val="100000"/>
            </a:schemeClr>
          </a:solidFill>
          <a:prstDash val="solid"/>
        </a:ln>
      </a:lnStyleLst>
      <a:effectStyleLst>
        <a:effectStyle>
          <a:effectLst>
            <a:outerShdw blurRad="50800" algn="tl" rotWithShape="0">
              <a:srgbClr val="000000">
                <a:alpha val="64000"/>
              </a:srgbClr>
            </a:outerShdw>
          </a:effectLst>
        </a:effectStyle>
        <a:effectStyle>
          <a:effectLst>
            <a:outerShdw blurRad="50800" algn="tl" rotWithShape="0">
              <a:srgbClr val="000000">
                <a:alpha val="64000"/>
              </a:srgbClr>
            </a:outerShdw>
          </a:effectLst>
          <a:scene3d>
            <a:camera prst="orthographicFront"/>
            <a:lightRig rig="soft" dir="tl">
              <a:rot lat="0" lon="0" rev="0"/>
            </a:lightRig>
          </a:scene3d>
          <a:sp3d>
            <a:bevelT prst="angle"/>
            <a:bevelB w="304800" h="44450"/>
            <a:contourClr>
              <a:schemeClr val="phClr">
                <a:shade val="60000"/>
                <a:satMod val="110000"/>
              </a:schemeClr>
            </a:contourClr>
          </a:sp3d>
        </a:effectStyle>
        <a:effectStyle>
          <a:effectLst>
            <a:glow rad="51600">
              <a:schemeClr val="phClr">
                <a:alpha val="60000"/>
              </a:schemeClr>
            </a:glow>
          </a:effectLst>
          <a:scene3d>
            <a:camera prst="orthographicFront"/>
            <a:lightRig rig="threePt" dir="t"/>
          </a:scene3d>
          <a:sp3d>
            <a:bevelT w="165100" prst="coolSlant"/>
            <a:contourClr>
              <a:schemeClr val="phClr">
                <a:shade val="60000"/>
                <a:satMod val="110000"/>
              </a:schemeClr>
            </a:contourClr>
          </a:sp3d>
        </a:effectStyle>
      </a:effectStyleLst>
      <a:bgFillStyleLst>
        <a:solidFill>
          <a:schemeClr val="phClr">
            <a:shade val="90000"/>
          </a:schemeClr>
        </a:solidFill>
        <a:blipFill>
          <a:blip xmlns:r="http://schemas.openxmlformats.org/officeDocument/2006/relationships" r:embed="rId2">
            <a:duotone>
              <a:schemeClr val="phClr">
                <a:tint val="100000"/>
                <a:shade val="5000"/>
              </a:schemeClr>
              <a:schemeClr val="phClr">
                <a:shade val="100000"/>
              </a:schemeClr>
            </a:duotone>
          </a:blip>
          <a:tile tx="0" ty="0" sx="120000" sy="120000" flip="xy" algn="t"/>
        </a:blipFill>
        <a:blipFill rotWithShape="0">
          <a:blip xmlns:r="http://schemas.openxmlformats.org/officeDocument/2006/relationships" r:embed="rId3">
            <a:duotone>
              <a:schemeClr val="phClr">
                <a:tint val="100000"/>
                <a:shade val="5000"/>
              </a:schemeClr>
              <a:schemeClr val="phClr">
                <a:shade val="100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Yamato Painting</Template>
  <TotalTime>4182</TotalTime>
  <Words>10698</Words>
  <Application>Microsoft Office PowerPoint</Application>
  <PresentationFormat>Custom</PresentationFormat>
  <Paragraphs>1151</Paragraphs>
  <Slides>51</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Georgia</vt:lpstr>
      <vt:lpstr>Calibri</vt:lpstr>
      <vt:lpstr>Symbol</vt:lpstr>
      <vt:lpstr>Wingdings</vt:lpstr>
      <vt:lpstr>ＭＳ Ｐゴシック</vt:lpstr>
      <vt:lpstr>YamatoPainting</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Company>PSUAE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mmw5002</dc:creator>
  <cp:lastModifiedBy>Michael Webb</cp:lastModifiedBy>
  <cp:revision>202</cp:revision>
  <dcterms:created xsi:type="dcterms:W3CDTF">2008-04-09T20:22:00Z</dcterms:created>
  <dcterms:modified xsi:type="dcterms:W3CDTF">2009-04-14T06:55:41Z</dcterms:modified>
</cp:coreProperties>
</file>